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T Bluescreens Bold" charset="1" panose="02000806040000020004"/>
      <p:regular r:id="rId15"/>
    </p:embeddedFont>
    <p:embeddedFont>
      <p:font typeface="Poppins" charset="1" panose="00000500000000000000"/>
      <p:regular r:id="rId16"/>
    </p:embeddedFont>
    <p:embeddedFont>
      <p:font typeface="Poppins Bold"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22.png" Type="http://schemas.openxmlformats.org/officeDocument/2006/relationships/image"/><Relationship Id="rId12" Target="../media/image13.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0.png" Type="http://schemas.openxmlformats.org/officeDocument/2006/relationships/image"/><Relationship Id="rId5"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jpeg" Type="http://schemas.openxmlformats.org/officeDocument/2006/relationships/image"/><Relationship Id="rId13" Target="../media/image43.jpeg" Type="http://schemas.openxmlformats.org/officeDocument/2006/relationships/image"/><Relationship Id="rId14" Target="../media/image32.jpeg" Type="http://schemas.openxmlformats.org/officeDocument/2006/relationships/image"/><Relationship Id="rId15" Target="../media/image13.png" Type="http://schemas.openxmlformats.org/officeDocument/2006/relationships/image"/><Relationship Id="rId16" Target="../media/image44.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 Id="rId6" Target="../media/image12.png" Type="http://schemas.openxmlformats.org/officeDocument/2006/relationships/image"/><Relationship Id="rId7"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1028700"/>
            <a:ext cx="633460" cy="421675"/>
          </a:xfrm>
          <a:custGeom>
            <a:avLst/>
            <a:gdLst/>
            <a:ahLst/>
            <a:cxnLst/>
            <a:rect r="r" b="b" t="t" l="l"/>
            <a:pathLst>
              <a:path h="421675" w="633460">
                <a:moveTo>
                  <a:pt x="0" y="0"/>
                </a:moveTo>
                <a:lnTo>
                  <a:pt x="633460" y="0"/>
                </a:lnTo>
                <a:lnTo>
                  <a:pt x="633460" y="421675"/>
                </a:lnTo>
                <a:lnTo>
                  <a:pt x="0" y="421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761489" y="3417712"/>
            <a:ext cx="2858501" cy="3451576"/>
            <a:chOff x="0" y="0"/>
            <a:chExt cx="752856" cy="909057"/>
          </a:xfrm>
        </p:grpSpPr>
        <p:sp>
          <p:nvSpPr>
            <p:cNvPr name="Freeform 5" id="5"/>
            <p:cNvSpPr/>
            <p:nvPr/>
          </p:nvSpPr>
          <p:spPr>
            <a:xfrm flipH="false" flipV="false" rot="0">
              <a:off x="0" y="0"/>
              <a:ext cx="752856" cy="909057"/>
            </a:xfrm>
            <a:custGeom>
              <a:avLst/>
              <a:gdLst/>
              <a:ahLst/>
              <a:cxnLst/>
              <a:rect r="r" b="b" t="t" l="l"/>
              <a:pathLst>
                <a:path h="909057" w="752856">
                  <a:moveTo>
                    <a:pt x="0" y="0"/>
                  </a:moveTo>
                  <a:lnTo>
                    <a:pt x="752856" y="0"/>
                  </a:lnTo>
                  <a:lnTo>
                    <a:pt x="752856" y="909057"/>
                  </a:lnTo>
                  <a:lnTo>
                    <a:pt x="0" y="909057"/>
                  </a:lnTo>
                  <a:close/>
                </a:path>
              </a:pathLst>
            </a:custGeom>
            <a:solidFill>
              <a:srgbClr val="1E5128"/>
            </a:solidFill>
          </p:spPr>
        </p:sp>
        <p:sp>
          <p:nvSpPr>
            <p:cNvPr name="TextBox 6" id="6"/>
            <p:cNvSpPr txBox="true"/>
            <p:nvPr/>
          </p:nvSpPr>
          <p:spPr>
            <a:xfrm>
              <a:off x="0" y="104775"/>
              <a:ext cx="752856" cy="804282"/>
            </a:xfrm>
            <a:prstGeom prst="rect">
              <a:avLst/>
            </a:prstGeom>
          </p:spPr>
          <p:txBody>
            <a:bodyPr anchor="ctr" rtlCol="false" tIns="50800" lIns="50800" bIns="50800" rIns="50800"/>
            <a:lstStyle/>
            <a:p>
              <a:pPr algn="ctr">
                <a:lnSpc>
                  <a:spcPts val="917"/>
                </a:lnSpc>
              </a:pPr>
            </a:p>
          </p:txBody>
        </p:sp>
      </p:grpSp>
      <p:sp>
        <p:nvSpPr>
          <p:cNvPr name="Freeform 7" id="7"/>
          <p:cNvSpPr/>
          <p:nvPr/>
        </p:nvSpPr>
        <p:spPr>
          <a:xfrm flipH="true" flipV="false" rot="0">
            <a:off x="-181467" y="3417712"/>
            <a:ext cx="7942957" cy="3451576"/>
          </a:xfrm>
          <a:custGeom>
            <a:avLst/>
            <a:gdLst/>
            <a:ahLst/>
            <a:cxnLst/>
            <a:rect r="r" b="b" t="t" l="l"/>
            <a:pathLst>
              <a:path h="3451576" w="7942957">
                <a:moveTo>
                  <a:pt x="7942956" y="0"/>
                </a:moveTo>
                <a:lnTo>
                  <a:pt x="0" y="0"/>
                </a:lnTo>
                <a:lnTo>
                  <a:pt x="0" y="3451576"/>
                </a:lnTo>
                <a:lnTo>
                  <a:pt x="7942956" y="3451576"/>
                </a:lnTo>
                <a:lnTo>
                  <a:pt x="794295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619991" y="3417712"/>
            <a:ext cx="7942957" cy="3451576"/>
          </a:xfrm>
          <a:custGeom>
            <a:avLst/>
            <a:gdLst/>
            <a:ahLst/>
            <a:cxnLst/>
            <a:rect r="r" b="b" t="t" l="l"/>
            <a:pathLst>
              <a:path h="3451576" w="7942957">
                <a:moveTo>
                  <a:pt x="0" y="0"/>
                </a:moveTo>
                <a:lnTo>
                  <a:pt x="7942957" y="0"/>
                </a:lnTo>
                <a:lnTo>
                  <a:pt x="7942957" y="3451576"/>
                </a:lnTo>
                <a:lnTo>
                  <a:pt x="0" y="34515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417587" y="3838568"/>
            <a:ext cx="9452827" cy="3238514"/>
          </a:xfrm>
          <a:prstGeom prst="rect">
            <a:avLst/>
          </a:prstGeom>
        </p:spPr>
        <p:txBody>
          <a:bodyPr anchor="t" rtlCol="false" tIns="0" lIns="0" bIns="0" rIns="0">
            <a:spAutoFit/>
          </a:bodyPr>
          <a:lstStyle/>
          <a:p>
            <a:pPr algn="ctr">
              <a:lnSpc>
                <a:spcPts val="23861"/>
              </a:lnSpc>
            </a:pPr>
            <a:r>
              <a:rPr lang="en-US" b="true" sz="25385" spc="-812">
                <a:solidFill>
                  <a:srgbClr val="FFFFFF"/>
                </a:solidFill>
                <a:latin typeface="TT Bluescreens Bold"/>
                <a:ea typeface="TT Bluescreens Bold"/>
                <a:cs typeface="TT Bluescreens Bold"/>
                <a:sym typeface="TT Bluescreens Bold"/>
              </a:rPr>
              <a:t>AGROMATE</a:t>
            </a:r>
          </a:p>
        </p:txBody>
      </p:sp>
      <p:sp>
        <p:nvSpPr>
          <p:cNvPr name="Freeform 10" id="10"/>
          <p:cNvSpPr/>
          <p:nvPr/>
        </p:nvSpPr>
        <p:spPr>
          <a:xfrm flipH="false" flipV="false" rot="0">
            <a:off x="11591044" y="3209918"/>
            <a:ext cx="2279370" cy="1393265"/>
          </a:xfrm>
          <a:custGeom>
            <a:avLst/>
            <a:gdLst/>
            <a:ahLst/>
            <a:cxnLst/>
            <a:rect r="r" b="b" t="t" l="l"/>
            <a:pathLst>
              <a:path h="1393265" w="2279370">
                <a:moveTo>
                  <a:pt x="0" y="0"/>
                </a:moveTo>
                <a:lnTo>
                  <a:pt x="2279369" y="0"/>
                </a:lnTo>
                <a:lnTo>
                  <a:pt x="2279369" y="1393265"/>
                </a:lnTo>
                <a:lnTo>
                  <a:pt x="0" y="1393265"/>
                </a:lnTo>
                <a:lnTo>
                  <a:pt x="0" y="0"/>
                </a:lnTo>
                <a:close/>
              </a:path>
            </a:pathLst>
          </a:custGeom>
          <a:blipFill>
            <a:blip r:embed="rId7"/>
            <a:stretch>
              <a:fillRect l="0" t="0" r="0" b="0"/>
            </a:stretch>
          </a:blipFill>
        </p:spPr>
      </p:sp>
      <p:sp>
        <p:nvSpPr>
          <p:cNvPr name="Freeform 11" id="11"/>
          <p:cNvSpPr/>
          <p:nvPr/>
        </p:nvSpPr>
        <p:spPr>
          <a:xfrm flipH="false" flipV="false" rot="-7475287">
            <a:off x="4419695" y="4484955"/>
            <a:ext cx="2173766" cy="1146662"/>
          </a:xfrm>
          <a:custGeom>
            <a:avLst/>
            <a:gdLst/>
            <a:ahLst/>
            <a:cxnLst/>
            <a:rect r="r" b="b" t="t" l="l"/>
            <a:pathLst>
              <a:path h="1146662" w="2173766">
                <a:moveTo>
                  <a:pt x="0" y="0"/>
                </a:moveTo>
                <a:lnTo>
                  <a:pt x="2173766" y="0"/>
                </a:lnTo>
                <a:lnTo>
                  <a:pt x="2173766" y="1146662"/>
                </a:lnTo>
                <a:lnTo>
                  <a:pt x="0" y="1146662"/>
                </a:lnTo>
                <a:lnTo>
                  <a:pt x="0" y="0"/>
                </a:lnTo>
                <a:close/>
              </a:path>
            </a:pathLst>
          </a:custGeom>
          <a:blipFill>
            <a:blip r:embed="rId8"/>
            <a:stretch>
              <a:fillRect l="0" t="0" r="0" b="0"/>
            </a:stretch>
          </a:blipFill>
        </p:spPr>
      </p:sp>
      <p:sp>
        <p:nvSpPr>
          <p:cNvPr name="TextBox 12" id="12"/>
          <p:cNvSpPr txBox="true"/>
          <p:nvPr/>
        </p:nvSpPr>
        <p:spPr>
          <a:xfrm rot="0">
            <a:off x="5098669" y="6202331"/>
            <a:ext cx="8090662" cy="1030995"/>
          </a:xfrm>
          <a:prstGeom prst="rect">
            <a:avLst/>
          </a:prstGeom>
        </p:spPr>
        <p:txBody>
          <a:bodyPr anchor="t" rtlCol="false" tIns="0" lIns="0" bIns="0" rIns="0">
            <a:spAutoFit/>
          </a:bodyPr>
          <a:lstStyle/>
          <a:p>
            <a:pPr algn="ctr">
              <a:lnSpc>
                <a:spcPts val="4073"/>
              </a:lnSpc>
            </a:pPr>
            <a:r>
              <a:rPr lang="en-US" sz="2909" spc="587">
                <a:solidFill>
                  <a:srgbClr val="FFFFFF"/>
                </a:solidFill>
                <a:latin typeface="Poppins"/>
                <a:ea typeface="Poppins"/>
                <a:cs typeface="Poppins"/>
                <a:sym typeface="Poppins"/>
              </a:rPr>
              <a:t>EMPOWERING FARMERS WITH AI AND INSIGHTS</a:t>
            </a:r>
          </a:p>
        </p:txBody>
      </p:sp>
      <p:sp>
        <p:nvSpPr>
          <p:cNvPr name="TextBox 13" id="13"/>
          <p:cNvSpPr txBox="true"/>
          <p:nvPr/>
        </p:nvSpPr>
        <p:spPr>
          <a:xfrm rot="0">
            <a:off x="1797379" y="1205618"/>
            <a:ext cx="1992632" cy="172615"/>
          </a:xfrm>
          <a:prstGeom prst="rect">
            <a:avLst/>
          </a:prstGeom>
        </p:spPr>
        <p:txBody>
          <a:bodyPr anchor="t" rtlCol="false" tIns="0" lIns="0" bIns="0" rIns="0">
            <a:spAutoFit/>
          </a:bodyPr>
          <a:lstStyle/>
          <a:p>
            <a:pPr algn="l">
              <a:lnSpc>
                <a:spcPts val="917"/>
              </a:lnSpc>
            </a:pPr>
            <a:r>
              <a:rPr lang="en-US" sz="1834" b="true">
                <a:solidFill>
                  <a:srgbClr val="FFFFFF"/>
                </a:solidFill>
                <a:latin typeface="Poppins Bold"/>
                <a:ea typeface="Poppins Bold"/>
                <a:cs typeface="Poppins Bold"/>
                <a:sym typeface="Poppins Bold"/>
              </a:rPr>
              <a:t>SALFORD &amp; CO.</a:t>
            </a:r>
          </a:p>
        </p:txBody>
      </p:sp>
      <p:sp>
        <p:nvSpPr>
          <p:cNvPr name="TextBox 14" id="14"/>
          <p:cNvSpPr txBox="true"/>
          <p:nvPr/>
        </p:nvSpPr>
        <p:spPr>
          <a:xfrm rot="0">
            <a:off x="6460109" y="8908935"/>
            <a:ext cx="5367782" cy="349365"/>
          </a:xfrm>
          <a:prstGeom prst="rect">
            <a:avLst/>
          </a:prstGeom>
        </p:spPr>
        <p:txBody>
          <a:bodyPr anchor="t" rtlCol="false" tIns="0" lIns="0" bIns="0" rIns="0">
            <a:spAutoFit/>
          </a:bodyPr>
          <a:lstStyle/>
          <a:p>
            <a:pPr algn="ctr">
              <a:lnSpc>
                <a:spcPts val="2702"/>
              </a:lnSpc>
            </a:pPr>
            <a:r>
              <a:rPr lang="en-US" sz="1930" spc="389">
                <a:solidFill>
                  <a:srgbClr val="FFFFFF"/>
                </a:solidFill>
                <a:latin typeface="Poppins"/>
                <a:ea typeface="Poppins"/>
                <a:cs typeface="Poppins"/>
                <a:sym typeface="Poppins"/>
              </a:rPr>
              <a:t>CODEX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575479" y="1378232"/>
            <a:ext cx="4631405" cy="4631405"/>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BFD31C"/>
            </a:solidFill>
          </p:spPr>
        </p:sp>
        <p:sp>
          <p:nvSpPr>
            <p:cNvPr name="Freeform 4" id="4"/>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2"/>
              <a:stretch>
                <a:fillRect l="-76820" t="0" r="-76820" b="0"/>
              </a:stretch>
            </a:blipFill>
          </p:spPr>
        </p:sp>
      </p:grpSp>
      <p:grpSp>
        <p:nvGrpSpPr>
          <p:cNvPr name="Group 5" id="5"/>
          <p:cNvGrpSpPr>
            <a:grpSpLocks noChangeAspect="true"/>
          </p:cNvGrpSpPr>
          <p:nvPr/>
        </p:nvGrpSpPr>
        <p:grpSpPr>
          <a:xfrm rot="0">
            <a:off x="8664761" y="2098920"/>
            <a:ext cx="3910718" cy="391071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FFC130"/>
            </a:solidFill>
          </p:spPr>
        </p:sp>
        <p:sp>
          <p:nvSpPr>
            <p:cNvPr name="Freeform 7" id="7"/>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3"/>
              <a:stretch>
                <a:fillRect l="-37599" t="0" r="-37599" b="0"/>
              </a:stretch>
            </a:blipFill>
          </p:spPr>
        </p:sp>
      </p:grpSp>
      <p:grpSp>
        <p:nvGrpSpPr>
          <p:cNvPr name="Group 8" id="8"/>
          <p:cNvGrpSpPr>
            <a:grpSpLocks noChangeAspect="true"/>
          </p:cNvGrpSpPr>
          <p:nvPr/>
        </p:nvGrpSpPr>
        <p:grpSpPr>
          <a:xfrm rot="0">
            <a:off x="12575479" y="6009638"/>
            <a:ext cx="2636933" cy="2636933"/>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FFC130"/>
            </a:solidFill>
          </p:spPr>
        </p:sp>
        <p:sp>
          <p:nvSpPr>
            <p:cNvPr name="Freeform 10" id="10"/>
            <p:cNvSpPr/>
            <p:nvPr/>
          </p:nvSpPr>
          <p:spPr>
            <a:xfrm flipH="false" flipV="false" rot="0">
              <a:off x="199010" y="359986"/>
              <a:ext cx="5898640" cy="5630028"/>
            </a:xfrm>
            <a:custGeom>
              <a:avLst/>
              <a:gdLst/>
              <a:ahLst/>
              <a:cxnLst/>
              <a:rect r="r" b="b" t="t" l="l"/>
              <a:pathLst>
                <a:path h="5630028" w="5898640">
                  <a:moveTo>
                    <a:pt x="2949320" y="4504"/>
                  </a:moveTo>
                  <a:cubicBezTo>
                    <a:pt x="1942227" y="0"/>
                    <a:pt x="1009702" y="534693"/>
                    <a:pt x="504851" y="1406118"/>
                  </a:cubicBezTo>
                  <a:cubicBezTo>
                    <a:pt x="0" y="2277543"/>
                    <a:pt x="0" y="3352485"/>
                    <a:pt x="504851" y="4223910"/>
                  </a:cubicBezTo>
                  <a:cubicBezTo>
                    <a:pt x="1009702" y="5095335"/>
                    <a:pt x="1942227" y="5630028"/>
                    <a:pt x="2949320" y="5625524"/>
                  </a:cubicBezTo>
                  <a:cubicBezTo>
                    <a:pt x="3956413" y="5630028"/>
                    <a:pt x="4888938" y="5095335"/>
                    <a:pt x="5393789" y="4223910"/>
                  </a:cubicBezTo>
                  <a:cubicBezTo>
                    <a:pt x="5898640" y="3352485"/>
                    <a:pt x="5898640" y="2277543"/>
                    <a:pt x="5393789" y="1406118"/>
                  </a:cubicBezTo>
                  <a:cubicBezTo>
                    <a:pt x="4888938" y="534693"/>
                    <a:pt x="3956413" y="0"/>
                    <a:pt x="2949320" y="4504"/>
                  </a:cubicBezTo>
                  <a:close/>
                </a:path>
              </a:pathLst>
            </a:custGeom>
            <a:blipFill>
              <a:blip r:embed="rId4"/>
              <a:stretch>
                <a:fillRect l="-82297" t="0" r="-82297" b="0"/>
              </a:stretch>
            </a:blipFill>
          </p:spPr>
        </p:sp>
      </p:grpSp>
      <p:grpSp>
        <p:nvGrpSpPr>
          <p:cNvPr name="Group 11" id="11"/>
          <p:cNvGrpSpPr>
            <a:grpSpLocks noChangeAspect="true"/>
          </p:cNvGrpSpPr>
          <p:nvPr/>
        </p:nvGrpSpPr>
        <p:grpSpPr>
          <a:xfrm rot="0">
            <a:off x="9326817" y="6009638"/>
            <a:ext cx="3248662" cy="324866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BFD31C"/>
            </a:solidFill>
          </p:spPr>
        </p:sp>
        <p:sp>
          <p:nvSpPr>
            <p:cNvPr name="Freeform 13" id="13"/>
            <p:cNvSpPr/>
            <p:nvPr/>
          </p:nvSpPr>
          <p:spPr>
            <a:xfrm flipH="false" flipV="false" rot="0">
              <a:off x="227013" y="33458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blipFill>
              <a:blip r:embed="rId5"/>
              <a:stretch>
                <a:fillRect l="-75224" t="0" r="-75224" b="0"/>
              </a:stretch>
            </a:blipFill>
          </p:spPr>
        </p:sp>
      </p:grpSp>
      <p:sp>
        <p:nvSpPr>
          <p:cNvPr name="Freeform 14" id="14"/>
          <p:cNvSpPr/>
          <p:nvPr/>
        </p:nvSpPr>
        <p:spPr>
          <a:xfrm flipH="false" flipV="false" rot="0">
            <a:off x="15212412" y="7024089"/>
            <a:ext cx="1551395" cy="1930196"/>
          </a:xfrm>
          <a:custGeom>
            <a:avLst/>
            <a:gdLst/>
            <a:ahLst/>
            <a:cxnLst/>
            <a:rect r="r" b="b" t="t" l="l"/>
            <a:pathLst>
              <a:path h="1930196" w="1551395">
                <a:moveTo>
                  <a:pt x="0" y="0"/>
                </a:moveTo>
                <a:lnTo>
                  <a:pt x="1551395" y="0"/>
                </a:lnTo>
                <a:lnTo>
                  <a:pt x="1551395" y="1930196"/>
                </a:lnTo>
                <a:lnTo>
                  <a:pt x="0" y="1930196"/>
                </a:lnTo>
                <a:lnTo>
                  <a:pt x="0" y="0"/>
                </a:lnTo>
                <a:close/>
              </a:path>
            </a:pathLst>
          </a:custGeom>
          <a:blipFill>
            <a:blip r:embed="rId6"/>
            <a:stretch>
              <a:fillRect l="0" t="0" r="0" b="0"/>
            </a:stretch>
          </a:blipFill>
        </p:spPr>
      </p:sp>
      <p:sp>
        <p:nvSpPr>
          <p:cNvPr name="Freeform 15" id="15"/>
          <p:cNvSpPr/>
          <p:nvPr/>
        </p:nvSpPr>
        <p:spPr>
          <a:xfrm flipH="false" flipV="false" rot="0">
            <a:off x="7872630" y="9258300"/>
            <a:ext cx="1732351" cy="1930196"/>
          </a:xfrm>
          <a:custGeom>
            <a:avLst/>
            <a:gdLst/>
            <a:ahLst/>
            <a:cxnLst/>
            <a:rect r="r" b="b" t="t" l="l"/>
            <a:pathLst>
              <a:path h="1930196" w="1732351">
                <a:moveTo>
                  <a:pt x="0" y="0"/>
                </a:moveTo>
                <a:lnTo>
                  <a:pt x="1732351" y="0"/>
                </a:lnTo>
                <a:lnTo>
                  <a:pt x="1732351" y="1930196"/>
                </a:lnTo>
                <a:lnTo>
                  <a:pt x="0" y="1930196"/>
                </a:lnTo>
                <a:lnTo>
                  <a:pt x="0" y="0"/>
                </a:lnTo>
                <a:close/>
              </a:path>
            </a:pathLst>
          </a:custGeom>
          <a:blipFill>
            <a:blip r:embed="rId7"/>
            <a:stretch>
              <a:fillRect l="0" t="0" r="0" b="0"/>
            </a:stretch>
          </a:blipFill>
        </p:spPr>
      </p:sp>
      <p:sp>
        <p:nvSpPr>
          <p:cNvPr name="TextBox 16" id="16"/>
          <p:cNvSpPr txBox="true"/>
          <p:nvPr/>
        </p:nvSpPr>
        <p:spPr>
          <a:xfrm rot="0">
            <a:off x="3404479" y="1093080"/>
            <a:ext cx="4468152" cy="2221230"/>
          </a:xfrm>
          <a:prstGeom prst="rect">
            <a:avLst/>
          </a:prstGeom>
        </p:spPr>
        <p:txBody>
          <a:bodyPr anchor="t" rtlCol="false" tIns="0" lIns="0" bIns="0" rIns="0">
            <a:spAutoFit/>
          </a:bodyPr>
          <a:lstStyle/>
          <a:p>
            <a:pPr algn="l">
              <a:lnSpc>
                <a:spcPts val="8460"/>
              </a:lnSpc>
            </a:pPr>
            <a:r>
              <a:rPr lang="en-US" b="true" sz="9000" spc="-288">
                <a:solidFill>
                  <a:srgbClr val="BFD31C"/>
                </a:solidFill>
                <a:latin typeface="TT Bluescreens Bold"/>
                <a:ea typeface="TT Bluescreens Bold"/>
                <a:cs typeface="TT Bluescreens Bold"/>
                <a:sym typeface="TT Bluescreens Bold"/>
              </a:rPr>
              <a:t>INTERACTIVE DASHBOARD</a:t>
            </a:r>
          </a:p>
        </p:txBody>
      </p:sp>
      <p:sp>
        <p:nvSpPr>
          <p:cNvPr name="TextBox 17" id="17"/>
          <p:cNvSpPr txBox="true"/>
          <p:nvPr/>
        </p:nvSpPr>
        <p:spPr>
          <a:xfrm rot="0">
            <a:off x="1797379" y="1205618"/>
            <a:ext cx="1992632" cy="172615"/>
          </a:xfrm>
          <a:prstGeom prst="rect">
            <a:avLst/>
          </a:prstGeom>
        </p:spPr>
        <p:txBody>
          <a:bodyPr anchor="t" rtlCol="false" tIns="0" lIns="0" bIns="0" rIns="0">
            <a:spAutoFit/>
          </a:bodyPr>
          <a:lstStyle/>
          <a:p>
            <a:pPr algn="l">
              <a:lnSpc>
                <a:spcPts val="917"/>
              </a:lnSpc>
            </a:pPr>
            <a:r>
              <a:rPr lang="en-US" sz="1834" b="true">
                <a:solidFill>
                  <a:srgbClr val="FFFFFF"/>
                </a:solidFill>
                <a:latin typeface="Poppins Bold"/>
                <a:ea typeface="Poppins Bold"/>
                <a:cs typeface="Poppins Bold"/>
                <a:sym typeface="Poppins Bold"/>
              </a:rPr>
              <a:t>CODEX</a:t>
            </a:r>
          </a:p>
        </p:txBody>
      </p:sp>
      <p:sp>
        <p:nvSpPr>
          <p:cNvPr name="TextBox 18" id="18"/>
          <p:cNvSpPr txBox="true"/>
          <p:nvPr/>
        </p:nvSpPr>
        <p:spPr>
          <a:xfrm rot="0">
            <a:off x="888102" y="3464948"/>
            <a:ext cx="6590985" cy="4577152"/>
          </a:xfrm>
          <a:prstGeom prst="rect">
            <a:avLst/>
          </a:prstGeom>
        </p:spPr>
        <p:txBody>
          <a:bodyPr anchor="t" rtlCol="false" tIns="0" lIns="0" bIns="0" rIns="0">
            <a:spAutoFit/>
          </a:bodyPr>
          <a:lstStyle/>
          <a:p>
            <a:pPr algn="just" marL="0" indent="0" lvl="0">
              <a:lnSpc>
                <a:spcPts val="2797"/>
              </a:lnSpc>
            </a:pPr>
            <a:r>
              <a:rPr lang="en-US" sz="1864" spc="-72">
                <a:solidFill>
                  <a:srgbClr val="FFFFFF"/>
                </a:solidFill>
                <a:latin typeface="Poppins"/>
                <a:ea typeface="Poppins"/>
                <a:cs typeface="Poppins"/>
                <a:sym typeface="Poppins"/>
              </a:rPr>
              <a:t>AgroMa</a:t>
            </a:r>
            <a:r>
              <a:rPr lang="en-US" sz="1864" spc="-72" strike="noStrike" u="none">
                <a:solidFill>
                  <a:srgbClr val="FFFFFF"/>
                </a:solidFill>
                <a:latin typeface="Poppins"/>
                <a:ea typeface="Poppins"/>
                <a:cs typeface="Poppins"/>
                <a:sym typeface="Poppins"/>
              </a:rPr>
              <a:t>te’s real-time interactive dashboard provides farmers with live weather and pollution insights to help protect their crops. It fetches key data like temperature, wind speed, humidity, rainfall, and AQI levels (PM2.5, PM10, CO, NO2, SO2, O3).</a:t>
            </a:r>
          </a:p>
          <a:p>
            <a:pPr algn="just">
              <a:lnSpc>
                <a:spcPts val="2797"/>
              </a:lnSpc>
            </a:pPr>
            <a:r>
              <a:rPr lang="en-US" sz="1864" spc="-72" strike="noStrike" u="none">
                <a:solidFill>
                  <a:srgbClr val="FFFFFF"/>
                </a:solidFill>
                <a:latin typeface="Poppins"/>
                <a:ea typeface="Poppins"/>
                <a:cs typeface="Poppins"/>
                <a:sym typeface="Poppins"/>
              </a:rPr>
              <a:t>📊 Key Features:</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Live</a:t>
            </a:r>
            <a:r>
              <a:rPr lang="en-US" sz="1864" spc="-72" strike="noStrike" u="none">
                <a:solidFill>
                  <a:srgbClr val="FFFFFF"/>
                </a:solidFill>
                <a:latin typeface="Poppins"/>
                <a:ea typeface="Poppins"/>
                <a:cs typeface="Poppins"/>
                <a:sym typeface="Poppins"/>
              </a:rPr>
              <a:t> Weather &amp; Air Quality Updates</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Line Graphs for tracking weather trends</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Bar Charts for pollution analysis</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Map Integration for location-based insights</a:t>
            </a:r>
          </a:p>
          <a:p>
            <a:pPr algn="just">
              <a:lnSpc>
                <a:spcPts val="2797"/>
              </a:lnSpc>
            </a:pPr>
            <a:r>
              <a:rPr lang="en-US" sz="1864" spc="-72" strike="noStrike" u="none">
                <a:solidFill>
                  <a:srgbClr val="FFFFFF"/>
                </a:solidFill>
                <a:latin typeface="Poppins"/>
                <a:ea typeface="Poppins"/>
                <a:cs typeface="Poppins"/>
                <a:sym typeface="Poppins"/>
              </a:rPr>
              <a:t>With this data-driven approach, farmers can make informed decisions to improve crop health and yield. 🌱🚜</a:t>
            </a:r>
          </a:p>
          <a:p>
            <a:pPr algn="just" marL="0" indent="0" lvl="0">
              <a:lnSpc>
                <a:spcPts val="279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grpSp>
        <p:nvGrpSpPr>
          <p:cNvPr name="Group 2" id="2"/>
          <p:cNvGrpSpPr/>
          <p:nvPr/>
        </p:nvGrpSpPr>
        <p:grpSpPr>
          <a:xfrm rot="0">
            <a:off x="9401756" y="416532"/>
            <a:ext cx="10621443" cy="1062144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31578" b="0"/>
              </a:stretch>
            </a:blipFill>
          </p:spPr>
        </p:sp>
      </p:grpSp>
      <p:sp>
        <p:nvSpPr>
          <p:cNvPr name="Freeform 4" id="4"/>
          <p:cNvSpPr/>
          <p:nvPr/>
        </p:nvSpPr>
        <p:spPr>
          <a:xfrm flipH="false" flipV="false" rot="0">
            <a:off x="9028592" y="8381873"/>
            <a:ext cx="1454868" cy="1752853"/>
          </a:xfrm>
          <a:custGeom>
            <a:avLst/>
            <a:gdLst/>
            <a:ahLst/>
            <a:cxnLst/>
            <a:rect r="r" b="b" t="t" l="l"/>
            <a:pathLst>
              <a:path h="1752853" w="1454868">
                <a:moveTo>
                  <a:pt x="0" y="0"/>
                </a:moveTo>
                <a:lnTo>
                  <a:pt x="1454868" y="0"/>
                </a:lnTo>
                <a:lnTo>
                  <a:pt x="1454868" y="1752854"/>
                </a:lnTo>
                <a:lnTo>
                  <a:pt x="0" y="1752854"/>
                </a:lnTo>
                <a:lnTo>
                  <a:pt x="0" y="0"/>
                </a:lnTo>
                <a:close/>
              </a:path>
            </a:pathLst>
          </a:custGeom>
          <a:blipFill>
            <a:blip r:embed="rId3"/>
            <a:stretch>
              <a:fillRect l="0" t="0" r="0" b="0"/>
            </a:stretch>
          </a:blipFill>
        </p:spPr>
      </p:sp>
      <p:sp>
        <p:nvSpPr>
          <p:cNvPr name="TextBox 5" id="5"/>
          <p:cNvSpPr txBox="true"/>
          <p:nvPr/>
        </p:nvSpPr>
        <p:spPr>
          <a:xfrm rot="0">
            <a:off x="2531772" y="1159341"/>
            <a:ext cx="3489135" cy="2221230"/>
          </a:xfrm>
          <a:prstGeom prst="rect">
            <a:avLst/>
          </a:prstGeom>
        </p:spPr>
        <p:txBody>
          <a:bodyPr anchor="t" rtlCol="false" tIns="0" lIns="0" bIns="0" rIns="0">
            <a:spAutoFit/>
          </a:bodyPr>
          <a:lstStyle/>
          <a:p>
            <a:pPr algn="l">
              <a:lnSpc>
                <a:spcPts val="8460"/>
              </a:lnSpc>
            </a:pPr>
            <a:r>
              <a:rPr lang="en-US" b="true" sz="9000" spc="-288">
                <a:solidFill>
                  <a:srgbClr val="BFD31C"/>
                </a:solidFill>
                <a:latin typeface="TT Bluescreens Bold"/>
                <a:ea typeface="TT Bluescreens Bold"/>
                <a:cs typeface="TT Bluescreens Bold"/>
                <a:sym typeface="TT Bluescreens Bold"/>
              </a:rPr>
              <a:t>AGRI EXPERT CHATBOT</a:t>
            </a:r>
          </a:p>
        </p:txBody>
      </p:sp>
      <p:sp>
        <p:nvSpPr>
          <p:cNvPr name="TextBox 6" id="6"/>
          <p:cNvSpPr txBox="true"/>
          <p:nvPr/>
        </p:nvSpPr>
        <p:spPr>
          <a:xfrm rot="0">
            <a:off x="1028700" y="3887039"/>
            <a:ext cx="7999892" cy="3849333"/>
          </a:xfrm>
          <a:prstGeom prst="rect">
            <a:avLst/>
          </a:prstGeom>
        </p:spPr>
        <p:txBody>
          <a:bodyPr anchor="t" rtlCol="false" tIns="0" lIns="0" bIns="0" rIns="0">
            <a:spAutoFit/>
          </a:bodyPr>
          <a:lstStyle/>
          <a:p>
            <a:pPr algn="just">
              <a:lnSpc>
                <a:spcPts val="3395"/>
              </a:lnSpc>
            </a:pPr>
            <a:r>
              <a:rPr lang="en-US" sz="2263" spc="-88">
                <a:solidFill>
                  <a:srgbClr val="FFFFFF"/>
                </a:solidFill>
                <a:latin typeface="Poppins"/>
                <a:ea typeface="Poppins"/>
                <a:cs typeface="Poppins"/>
                <a:sym typeface="Poppins"/>
              </a:rPr>
              <a:t>🤖 Agri Expert Chatbot</a:t>
            </a:r>
          </a:p>
          <a:p>
            <a:pPr algn="just">
              <a:lnSpc>
                <a:spcPts val="3395"/>
              </a:lnSpc>
            </a:pPr>
            <a:r>
              <a:rPr lang="en-US" sz="2263" spc="-88">
                <a:solidFill>
                  <a:srgbClr val="FFFFFF"/>
                </a:solidFill>
                <a:latin typeface="Poppins"/>
                <a:ea typeface="Poppins"/>
                <a:cs typeface="Poppins"/>
                <a:sym typeface="Poppins"/>
              </a:rPr>
              <a:t>AgroMate features an AI-powered chatbot that helps farmers with real-time agricultural advice. Farmers can:</a:t>
            </a:r>
          </a:p>
          <a:p>
            <a:pPr algn="just">
              <a:lnSpc>
                <a:spcPts val="3395"/>
              </a:lnSpc>
            </a:pPr>
            <a:r>
              <a:rPr lang="en-US" sz="2263" spc="-88">
                <a:solidFill>
                  <a:srgbClr val="FFFFFF"/>
                </a:solidFill>
                <a:latin typeface="Poppins"/>
                <a:ea typeface="Poppins"/>
                <a:cs typeface="Poppins"/>
                <a:sym typeface="Poppins"/>
              </a:rPr>
              <a:t>✅ Ask about crop diseases, treatments, and prevention</a:t>
            </a:r>
          </a:p>
          <a:p>
            <a:pPr algn="just">
              <a:lnSpc>
                <a:spcPts val="3395"/>
              </a:lnSpc>
            </a:pPr>
            <a:r>
              <a:rPr lang="en-US" sz="2263" spc="-88">
                <a:solidFill>
                  <a:srgbClr val="FFFFFF"/>
                </a:solidFill>
                <a:latin typeface="Poppins"/>
                <a:ea typeface="Poppins"/>
                <a:cs typeface="Poppins"/>
                <a:sym typeface="Poppins"/>
              </a:rPr>
              <a:t>✅ Get recommendations based on uploaded images</a:t>
            </a:r>
          </a:p>
          <a:p>
            <a:pPr algn="just">
              <a:lnSpc>
                <a:spcPts val="3395"/>
              </a:lnSpc>
            </a:pPr>
            <a:r>
              <a:rPr lang="en-US" sz="2263" spc="-88">
                <a:solidFill>
                  <a:srgbClr val="FFFFFF"/>
                </a:solidFill>
                <a:latin typeface="Poppins"/>
                <a:ea typeface="Poppins"/>
                <a:cs typeface="Poppins"/>
                <a:sym typeface="Poppins"/>
              </a:rPr>
              <a:t>✅ Learn best farming practices and weather impacts</a:t>
            </a:r>
          </a:p>
          <a:p>
            <a:pPr algn="just">
              <a:lnSpc>
                <a:spcPts val="3395"/>
              </a:lnSpc>
            </a:pPr>
            <a:r>
              <a:rPr lang="en-US" sz="2263" spc="-88">
                <a:solidFill>
                  <a:srgbClr val="FFFFFF"/>
                </a:solidFill>
                <a:latin typeface="Poppins"/>
                <a:ea typeface="Poppins"/>
                <a:cs typeface="Poppins"/>
                <a:sym typeface="Poppins"/>
              </a:rPr>
              <a:t>This chatbot ensures instant support, making farming smarter and more efficient. 🌾🚜</a:t>
            </a:r>
          </a:p>
          <a:p>
            <a:pPr algn="just" marL="0" indent="0" lvl="0">
              <a:lnSpc>
                <a:spcPts val="339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grpSp>
        <p:nvGrpSpPr>
          <p:cNvPr name="Group 2" id="2"/>
          <p:cNvGrpSpPr/>
          <p:nvPr/>
        </p:nvGrpSpPr>
        <p:grpSpPr>
          <a:xfrm rot="0">
            <a:off x="0" y="0"/>
            <a:ext cx="8364990" cy="10287000"/>
            <a:chOff x="0" y="0"/>
            <a:chExt cx="11153320" cy="13716000"/>
          </a:xfrm>
        </p:grpSpPr>
        <p:pic>
          <p:nvPicPr>
            <p:cNvPr name="Picture 3" id="3"/>
            <p:cNvPicPr>
              <a:picLocks noChangeAspect="true"/>
            </p:cNvPicPr>
            <p:nvPr/>
          </p:nvPicPr>
          <p:blipFill>
            <a:blip r:embed="rId2"/>
            <a:srcRect l="0" t="14426" r="0" b="14426"/>
            <a:stretch>
              <a:fillRect/>
            </a:stretch>
          </p:blipFill>
          <p:spPr>
            <a:xfrm flipH="false" flipV="false">
              <a:off x="0" y="0"/>
              <a:ext cx="11153320" cy="6794500"/>
            </a:xfrm>
            <a:prstGeom prst="rect">
              <a:avLst/>
            </a:prstGeom>
          </p:spPr>
        </p:pic>
        <p:pic>
          <p:nvPicPr>
            <p:cNvPr name="Picture 4" id="4"/>
            <p:cNvPicPr>
              <a:picLocks noChangeAspect="true"/>
            </p:cNvPicPr>
            <p:nvPr/>
          </p:nvPicPr>
          <p:blipFill>
            <a:blip r:embed="rId3"/>
            <a:srcRect l="0" t="20225" r="0" b="20225"/>
            <a:stretch>
              <a:fillRect/>
            </a:stretch>
          </p:blipFill>
          <p:spPr>
            <a:xfrm flipH="false" flipV="false">
              <a:off x="0" y="6921500"/>
              <a:ext cx="11153320" cy="6794500"/>
            </a:xfrm>
            <a:prstGeom prst="rect">
              <a:avLst/>
            </a:prstGeom>
          </p:spPr>
        </p:pic>
      </p:grpSp>
      <p:sp>
        <p:nvSpPr>
          <p:cNvPr name="Freeform 5" id="5"/>
          <p:cNvSpPr/>
          <p:nvPr/>
        </p:nvSpPr>
        <p:spPr>
          <a:xfrm flipH="false" flipV="false" rot="0">
            <a:off x="9212639" y="6809951"/>
            <a:ext cx="512088" cy="651964"/>
          </a:xfrm>
          <a:custGeom>
            <a:avLst/>
            <a:gdLst/>
            <a:ahLst/>
            <a:cxnLst/>
            <a:rect r="r" b="b" t="t" l="l"/>
            <a:pathLst>
              <a:path h="651964" w="512088">
                <a:moveTo>
                  <a:pt x="0" y="0"/>
                </a:moveTo>
                <a:lnTo>
                  <a:pt x="512088" y="0"/>
                </a:lnTo>
                <a:lnTo>
                  <a:pt x="512088" y="651964"/>
                </a:lnTo>
                <a:lnTo>
                  <a:pt x="0" y="6519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9178319" y="2875643"/>
            <a:ext cx="580727" cy="706637"/>
          </a:xfrm>
          <a:custGeom>
            <a:avLst/>
            <a:gdLst/>
            <a:ahLst/>
            <a:cxnLst/>
            <a:rect r="r" b="b" t="t" l="l"/>
            <a:pathLst>
              <a:path h="706637" w="580727">
                <a:moveTo>
                  <a:pt x="0" y="0"/>
                </a:moveTo>
                <a:lnTo>
                  <a:pt x="580727" y="0"/>
                </a:lnTo>
                <a:lnTo>
                  <a:pt x="580727" y="706637"/>
                </a:lnTo>
                <a:lnTo>
                  <a:pt x="0" y="706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651306" y="8198000"/>
            <a:ext cx="1427369" cy="1610572"/>
          </a:xfrm>
          <a:custGeom>
            <a:avLst/>
            <a:gdLst/>
            <a:ahLst/>
            <a:cxnLst/>
            <a:rect r="r" b="b" t="t" l="l"/>
            <a:pathLst>
              <a:path h="1610572" w="1427369">
                <a:moveTo>
                  <a:pt x="0" y="0"/>
                </a:moveTo>
                <a:lnTo>
                  <a:pt x="1427369" y="0"/>
                </a:lnTo>
                <a:lnTo>
                  <a:pt x="1427369" y="1610572"/>
                </a:lnTo>
                <a:lnTo>
                  <a:pt x="0" y="1610572"/>
                </a:lnTo>
                <a:lnTo>
                  <a:pt x="0" y="0"/>
                </a:lnTo>
                <a:close/>
              </a:path>
            </a:pathLst>
          </a:custGeom>
          <a:blipFill>
            <a:blip r:embed="rId8"/>
            <a:stretch>
              <a:fillRect l="0" t="0" r="0" b="0"/>
            </a:stretch>
          </a:blipFill>
        </p:spPr>
      </p:sp>
      <p:sp>
        <p:nvSpPr>
          <p:cNvPr name="Freeform 8" id="8"/>
          <p:cNvSpPr/>
          <p:nvPr/>
        </p:nvSpPr>
        <p:spPr>
          <a:xfrm flipH="false" flipV="false" rot="1567596">
            <a:off x="15875539" y="801114"/>
            <a:ext cx="1368588" cy="2477083"/>
          </a:xfrm>
          <a:custGeom>
            <a:avLst/>
            <a:gdLst/>
            <a:ahLst/>
            <a:cxnLst/>
            <a:rect r="r" b="b" t="t" l="l"/>
            <a:pathLst>
              <a:path h="2477083" w="1368588">
                <a:moveTo>
                  <a:pt x="0" y="0"/>
                </a:moveTo>
                <a:lnTo>
                  <a:pt x="1368589" y="0"/>
                </a:lnTo>
                <a:lnTo>
                  <a:pt x="1368589" y="2477083"/>
                </a:lnTo>
                <a:lnTo>
                  <a:pt x="0" y="2477083"/>
                </a:lnTo>
                <a:lnTo>
                  <a:pt x="0" y="0"/>
                </a:lnTo>
                <a:close/>
              </a:path>
            </a:pathLst>
          </a:custGeom>
          <a:blipFill>
            <a:blip r:embed="rId9"/>
            <a:stretch>
              <a:fillRect l="0" t="0" r="0" b="0"/>
            </a:stretch>
          </a:blipFill>
        </p:spPr>
      </p:sp>
      <p:sp>
        <p:nvSpPr>
          <p:cNvPr name="TextBox 9" id="9"/>
          <p:cNvSpPr txBox="true"/>
          <p:nvPr/>
        </p:nvSpPr>
        <p:spPr>
          <a:xfrm rot="0">
            <a:off x="9144000" y="444535"/>
            <a:ext cx="6256059" cy="2221230"/>
          </a:xfrm>
          <a:prstGeom prst="rect">
            <a:avLst/>
          </a:prstGeom>
        </p:spPr>
        <p:txBody>
          <a:bodyPr anchor="t" rtlCol="false" tIns="0" lIns="0" bIns="0" rIns="0">
            <a:spAutoFit/>
          </a:bodyPr>
          <a:lstStyle/>
          <a:p>
            <a:pPr algn="l">
              <a:lnSpc>
                <a:spcPts val="8460"/>
              </a:lnSpc>
            </a:pPr>
            <a:r>
              <a:rPr lang="en-US" b="true" sz="9000" spc="-288">
                <a:solidFill>
                  <a:srgbClr val="BFD31C"/>
                </a:solidFill>
                <a:latin typeface="TT Bluescreens Bold"/>
                <a:ea typeface="TT Bluescreens Bold"/>
                <a:cs typeface="TT Bluescreens Bold"/>
                <a:sym typeface="TT Bluescreens Bold"/>
              </a:rPr>
              <a:t>COMPUTER VISION MODELS &amp; CHAT</a:t>
            </a:r>
          </a:p>
        </p:txBody>
      </p:sp>
      <p:sp>
        <p:nvSpPr>
          <p:cNvPr name="TextBox 10" id="10"/>
          <p:cNvSpPr txBox="true"/>
          <p:nvPr/>
        </p:nvSpPr>
        <p:spPr>
          <a:xfrm rot="0">
            <a:off x="8834085" y="3564348"/>
            <a:ext cx="8115300" cy="3519877"/>
          </a:xfrm>
          <a:prstGeom prst="rect">
            <a:avLst/>
          </a:prstGeom>
        </p:spPr>
        <p:txBody>
          <a:bodyPr anchor="t" rtlCol="false" tIns="0" lIns="0" bIns="0" rIns="0">
            <a:spAutoFit/>
          </a:bodyPr>
          <a:lstStyle/>
          <a:p>
            <a:pPr algn="just">
              <a:lnSpc>
                <a:spcPts val="2797"/>
              </a:lnSpc>
            </a:pPr>
            <a:r>
              <a:rPr lang="en-US" sz="1864" spc="-72">
                <a:solidFill>
                  <a:srgbClr val="FFFFFF"/>
                </a:solidFill>
                <a:latin typeface="Poppins"/>
                <a:ea typeface="Poppins"/>
                <a:cs typeface="Poppins"/>
                <a:sym typeface="Poppins"/>
              </a:rPr>
              <a:t>🖥️ AI-Powered Disease Detection</a:t>
            </a:r>
          </a:p>
          <a:p>
            <a:pPr algn="just">
              <a:lnSpc>
                <a:spcPts val="2797"/>
              </a:lnSpc>
            </a:pPr>
            <a:r>
              <a:rPr lang="en-US" sz="1864" spc="-72">
                <a:solidFill>
                  <a:srgbClr val="FFFFFF"/>
                </a:solidFill>
                <a:latin typeface="Poppins"/>
                <a:ea typeface="Poppins"/>
                <a:cs typeface="Poppins"/>
                <a:sym typeface="Poppins"/>
              </a:rPr>
              <a:t>AgroMate uses 9 trained computer vision models to detect 21 crop diseases across 9 crops with high accuracy. Farmers can upload plant images, and the AI instantly identifies the disease, providing:</a:t>
            </a:r>
          </a:p>
          <a:p>
            <a:pPr algn="just">
              <a:lnSpc>
                <a:spcPts val="2797"/>
              </a:lnSpc>
            </a:pPr>
            <a:r>
              <a:rPr lang="en-US" sz="1864" spc="-72">
                <a:solidFill>
                  <a:srgbClr val="FFFFFF"/>
                </a:solidFill>
                <a:latin typeface="Poppins"/>
                <a:ea typeface="Poppins"/>
                <a:cs typeface="Poppins"/>
                <a:sym typeface="Poppins"/>
              </a:rPr>
              <a:t>✅ Accurate Diagnosis</a:t>
            </a:r>
          </a:p>
          <a:p>
            <a:pPr algn="just">
              <a:lnSpc>
                <a:spcPts val="2797"/>
              </a:lnSpc>
            </a:pPr>
            <a:r>
              <a:rPr lang="en-US" sz="1864" spc="-72">
                <a:solidFill>
                  <a:srgbClr val="FFFFFF"/>
                </a:solidFill>
                <a:latin typeface="Poppins"/>
                <a:ea typeface="Poppins"/>
                <a:cs typeface="Poppins"/>
                <a:sym typeface="Poppins"/>
              </a:rPr>
              <a:t>✅ Treatment &amp; Precaution Suggestions</a:t>
            </a:r>
          </a:p>
          <a:p>
            <a:pPr algn="just">
              <a:lnSpc>
                <a:spcPts val="2797"/>
              </a:lnSpc>
            </a:pPr>
            <a:r>
              <a:rPr lang="en-US" sz="1864" spc="-72">
                <a:solidFill>
                  <a:srgbClr val="FFFFFF"/>
                </a:solidFill>
                <a:latin typeface="Poppins"/>
                <a:ea typeface="Poppins"/>
                <a:cs typeface="Poppins"/>
                <a:sym typeface="Poppins"/>
              </a:rPr>
              <a:t>✅ Chatbot Assistance for Further Guidance</a:t>
            </a:r>
          </a:p>
          <a:p>
            <a:pPr algn="just">
              <a:lnSpc>
                <a:spcPts val="2797"/>
              </a:lnSpc>
            </a:pPr>
            <a:r>
              <a:rPr lang="en-US" sz="1864" spc="-72">
                <a:solidFill>
                  <a:srgbClr val="FFFFFF"/>
                </a:solidFill>
                <a:latin typeface="Poppins"/>
                <a:ea typeface="Poppins"/>
                <a:cs typeface="Poppins"/>
                <a:sym typeface="Poppins"/>
              </a:rPr>
              <a:t>This AI-driven approach helps farmers take quick action to protect their crops. 🌿📸</a:t>
            </a:r>
          </a:p>
          <a:p>
            <a:pPr algn="just" marL="0" indent="0" lvl="0">
              <a:lnSpc>
                <a:spcPts val="2797"/>
              </a:lnSpc>
            </a:pPr>
          </a:p>
        </p:txBody>
      </p:sp>
      <p:sp>
        <p:nvSpPr>
          <p:cNvPr name="TextBox 11" id="11"/>
          <p:cNvSpPr txBox="true"/>
          <p:nvPr/>
        </p:nvSpPr>
        <p:spPr>
          <a:xfrm rot="0">
            <a:off x="9885245" y="2989943"/>
            <a:ext cx="1485476" cy="641079"/>
          </a:xfrm>
          <a:prstGeom prst="rect">
            <a:avLst/>
          </a:prstGeom>
        </p:spPr>
        <p:txBody>
          <a:bodyPr anchor="t" rtlCol="false" tIns="0" lIns="0" bIns="0" rIns="0">
            <a:spAutoFit/>
          </a:bodyPr>
          <a:lstStyle/>
          <a:p>
            <a:pPr algn="l">
              <a:lnSpc>
                <a:spcPts val="4685"/>
              </a:lnSpc>
            </a:pPr>
            <a:r>
              <a:rPr lang="en-US" b="true" sz="4984" spc="-159">
                <a:solidFill>
                  <a:srgbClr val="BFD31C"/>
                </a:solidFill>
                <a:latin typeface="TT Bluescreens Bold"/>
                <a:ea typeface="TT Bluescreens Bold"/>
                <a:cs typeface="TT Bluescreens Bold"/>
                <a:sym typeface="TT Bluescreens Bold"/>
              </a:rPr>
              <a:t>MODEL</a:t>
            </a:r>
          </a:p>
        </p:txBody>
      </p:sp>
      <p:sp>
        <p:nvSpPr>
          <p:cNvPr name="TextBox 12" id="12"/>
          <p:cNvSpPr txBox="true"/>
          <p:nvPr/>
        </p:nvSpPr>
        <p:spPr>
          <a:xfrm rot="0">
            <a:off x="9144000" y="7386222"/>
            <a:ext cx="8115300" cy="3167452"/>
          </a:xfrm>
          <a:prstGeom prst="rect">
            <a:avLst/>
          </a:prstGeom>
        </p:spPr>
        <p:txBody>
          <a:bodyPr anchor="t" rtlCol="false" tIns="0" lIns="0" bIns="0" rIns="0">
            <a:spAutoFit/>
          </a:bodyPr>
          <a:lstStyle/>
          <a:p>
            <a:pPr algn="just">
              <a:lnSpc>
                <a:spcPts val="2797"/>
              </a:lnSpc>
            </a:pPr>
            <a:r>
              <a:rPr lang="en-US" sz="1864" spc="-72">
                <a:solidFill>
                  <a:srgbClr val="FFFFFF"/>
                </a:solidFill>
                <a:latin typeface="Poppins"/>
                <a:ea typeface="Poppins"/>
                <a:cs typeface="Poppins"/>
                <a:sym typeface="Poppins"/>
              </a:rPr>
              <a:t>🖼️ Chat with Your Image</a:t>
            </a:r>
          </a:p>
          <a:p>
            <a:pPr algn="just">
              <a:lnSpc>
                <a:spcPts val="2797"/>
              </a:lnSpc>
            </a:pPr>
            <a:r>
              <a:rPr lang="en-US" sz="1864" spc="-72">
                <a:solidFill>
                  <a:srgbClr val="FFFFFF"/>
                </a:solidFill>
                <a:latin typeface="Poppins"/>
                <a:ea typeface="Poppins"/>
                <a:cs typeface="Poppins"/>
                <a:sym typeface="Poppins"/>
              </a:rPr>
              <a:t>AgroMate allows farmers to chat with the AI based on their uploaded plant image. After detecting the disease, the chatbot provides:</a:t>
            </a:r>
          </a:p>
          <a:p>
            <a:pPr algn="just">
              <a:lnSpc>
                <a:spcPts val="2797"/>
              </a:lnSpc>
            </a:pPr>
            <a:r>
              <a:rPr lang="en-US" sz="1864" spc="-72">
                <a:solidFill>
                  <a:srgbClr val="FFFFFF"/>
                </a:solidFill>
                <a:latin typeface="Poppins"/>
                <a:ea typeface="Poppins"/>
                <a:cs typeface="Poppins"/>
                <a:sym typeface="Poppins"/>
              </a:rPr>
              <a:t>✅ Detailed explanation of the disease</a:t>
            </a:r>
          </a:p>
          <a:p>
            <a:pPr algn="just">
              <a:lnSpc>
                <a:spcPts val="2797"/>
              </a:lnSpc>
            </a:pPr>
            <a:r>
              <a:rPr lang="en-US" sz="1864" spc="-72">
                <a:solidFill>
                  <a:srgbClr val="FFFFFF"/>
                </a:solidFill>
                <a:latin typeface="Poppins"/>
                <a:ea typeface="Poppins"/>
                <a:cs typeface="Poppins"/>
                <a:sym typeface="Poppins"/>
              </a:rPr>
              <a:t>✅ Treatment &amp; prevention tips</a:t>
            </a:r>
          </a:p>
          <a:p>
            <a:pPr algn="just">
              <a:lnSpc>
                <a:spcPts val="2797"/>
              </a:lnSpc>
            </a:pPr>
            <a:r>
              <a:rPr lang="en-US" sz="1864" spc="-72">
                <a:solidFill>
                  <a:srgbClr val="FFFFFF"/>
                </a:solidFill>
                <a:latin typeface="Poppins"/>
                <a:ea typeface="Poppins"/>
                <a:cs typeface="Poppins"/>
                <a:sym typeface="Poppins"/>
              </a:rPr>
              <a:t>✅ Follow-up guidance for better crop care</a:t>
            </a:r>
          </a:p>
          <a:p>
            <a:pPr algn="just">
              <a:lnSpc>
                <a:spcPts val="2797"/>
              </a:lnSpc>
            </a:pPr>
            <a:r>
              <a:rPr lang="en-US" sz="1864" spc="-72">
                <a:solidFill>
                  <a:srgbClr val="FFFFFF"/>
                </a:solidFill>
                <a:latin typeface="Poppins"/>
                <a:ea typeface="Poppins"/>
                <a:cs typeface="Poppins"/>
                <a:sym typeface="Poppins"/>
              </a:rPr>
              <a:t>This feature makes disease diagnosis more interactive and personalized, ensuring farmers get the right support instantly. 🌾🤖</a:t>
            </a:r>
          </a:p>
          <a:p>
            <a:pPr algn="just" marL="0" indent="0" lvl="0">
              <a:lnSpc>
                <a:spcPts val="2797"/>
              </a:lnSpc>
            </a:pPr>
          </a:p>
        </p:txBody>
      </p:sp>
      <p:sp>
        <p:nvSpPr>
          <p:cNvPr name="TextBox 13" id="13"/>
          <p:cNvSpPr txBox="true"/>
          <p:nvPr/>
        </p:nvSpPr>
        <p:spPr>
          <a:xfrm rot="0">
            <a:off x="9885245" y="6820835"/>
            <a:ext cx="2386785" cy="641079"/>
          </a:xfrm>
          <a:prstGeom prst="rect">
            <a:avLst/>
          </a:prstGeom>
        </p:spPr>
        <p:txBody>
          <a:bodyPr anchor="t" rtlCol="false" tIns="0" lIns="0" bIns="0" rIns="0">
            <a:spAutoFit/>
          </a:bodyPr>
          <a:lstStyle/>
          <a:p>
            <a:pPr algn="l">
              <a:lnSpc>
                <a:spcPts val="4685"/>
              </a:lnSpc>
            </a:pPr>
            <a:r>
              <a:rPr lang="en-US" b="true" sz="4984" spc="-159">
                <a:solidFill>
                  <a:srgbClr val="BFD31C"/>
                </a:solidFill>
                <a:latin typeface="TT Bluescreens Bold"/>
                <a:ea typeface="TT Bluescreens Bold"/>
                <a:cs typeface="TT Bluescreens Bold"/>
                <a:sym typeface="TT Bluescreens Bold"/>
              </a:rPr>
              <a:t>IMAGE CHAT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33460" cy="421675"/>
          </a:xfrm>
          <a:custGeom>
            <a:avLst/>
            <a:gdLst/>
            <a:ahLst/>
            <a:cxnLst/>
            <a:rect r="r" b="b" t="t" l="l"/>
            <a:pathLst>
              <a:path h="421675" w="633460">
                <a:moveTo>
                  <a:pt x="0" y="0"/>
                </a:moveTo>
                <a:lnTo>
                  <a:pt x="633460" y="0"/>
                </a:lnTo>
                <a:lnTo>
                  <a:pt x="633460" y="421675"/>
                </a:lnTo>
                <a:lnTo>
                  <a:pt x="0" y="421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44473" y="3435272"/>
            <a:ext cx="2555724" cy="255572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31C"/>
            </a:solidFill>
          </p:spPr>
        </p:sp>
        <p:sp>
          <p:nvSpPr>
            <p:cNvPr name="TextBox 5" id="5"/>
            <p:cNvSpPr txBox="true"/>
            <p:nvPr/>
          </p:nvSpPr>
          <p:spPr>
            <a:xfrm>
              <a:off x="76200" y="180975"/>
              <a:ext cx="660400" cy="555625"/>
            </a:xfrm>
            <a:prstGeom prst="rect">
              <a:avLst/>
            </a:prstGeom>
          </p:spPr>
          <p:txBody>
            <a:bodyPr anchor="ctr" rtlCol="false" tIns="50800" lIns="50800" bIns="50800" rIns="50800"/>
            <a:lstStyle/>
            <a:p>
              <a:pPr algn="ctr">
                <a:lnSpc>
                  <a:spcPts val="917"/>
                </a:lnSpc>
              </a:pPr>
            </a:p>
          </p:txBody>
        </p:sp>
      </p:grpSp>
      <p:grpSp>
        <p:nvGrpSpPr>
          <p:cNvPr name="Group 6" id="6"/>
          <p:cNvGrpSpPr/>
          <p:nvPr/>
        </p:nvGrpSpPr>
        <p:grpSpPr>
          <a:xfrm rot="0">
            <a:off x="7866138" y="3438244"/>
            <a:ext cx="2555724" cy="25557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31C"/>
            </a:solidFill>
          </p:spPr>
        </p:sp>
        <p:sp>
          <p:nvSpPr>
            <p:cNvPr name="TextBox 8" id="8"/>
            <p:cNvSpPr txBox="true"/>
            <p:nvPr/>
          </p:nvSpPr>
          <p:spPr>
            <a:xfrm>
              <a:off x="76200" y="180975"/>
              <a:ext cx="660400" cy="555625"/>
            </a:xfrm>
            <a:prstGeom prst="rect">
              <a:avLst/>
            </a:prstGeom>
          </p:spPr>
          <p:txBody>
            <a:bodyPr anchor="ctr" rtlCol="false" tIns="50800" lIns="50800" bIns="50800" rIns="50800"/>
            <a:lstStyle/>
            <a:p>
              <a:pPr algn="ctr">
                <a:lnSpc>
                  <a:spcPts val="917"/>
                </a:lnSpc>
              </a:pPr>
            </a:p>
          </p:txBody>
        </p:sp>
      </p:grpSp>
      <p:grpSp>
        <p:nvGrpSpPr>
          <p:cNvPr name="Group 9" id="9"/>
          <p:cNvGrpSpPr/>
          <p:nvPr/>
        </p:nvGrpSpPr>
        <p:grpSpPr>
          <a:xfrm rot="0">
            <a:off x="13487803" y="3441216"/>
            <a:ext cx="2555724" cy="25557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31C"/>
            </a:solidFill>
          </p:spPr>
        </p:sp>
        <p:sp>
          <p:nvSpPr>
            <p:cNvPr name="TextBox 11" id="11"/>
            <p:cNvSpPr txBox="true"/>
            <p:nvPr/>
          </p:nvSpPr>
          <p:spPr>
            <a:xfrm>
              <a:off x="76200" y="180975"/>
              <a:ext cx="660400" cy="555625"/>
            </a:xfrm>
            <a:prstGeom prst="rect">
              <a:avLst/>
            </a:prstGeom>
          </p:spPr>
          <p:txBody>
            <a:bodyPr anchor="ctr" rtlCol="false" tIns="50800" lIns="50800" bIns="50800" rIns="50800"/>
            <a:lstStyle/>
            <a:p>
              <a:pPr algn="ctr">
                <a:lnSpc>
                  <a:spcPts val="917"/>
                </a:lnSpc>
              </a:pPr>
            </a:p>
          </p:txBody>
        </p:sp>
      </p:grpSp>
      <p:sp>
        <p:nvSpPr>
          <p:cNvPr name="Freeform 12" id="12"/>
          <p:cNvSpPr/>
          <p:nvPr/>
        </p:nvSpPr>
        <p:spPr>
          <a:xfrm flipH="false" flipV="false" rot="0">
            <a:off x="2707588" y="3970992"/>
            <a:ext cx="1629495" cy="1496173"/>
          </a:xfrm>
          <a:custGeom>
            <a:avLst/>
            <a:gdLst/>
            <a:ahLst/>
            <a:cxnLst/>
            <a:rect r="r" b="b" t="t" l="l"/>
            <a:pathLst>
              <a:path h="1496173" w="1629495">
                <a:moveTo>
                  <a:pt x="0" y="0"/>
                </a:moveTo>
                <a:lnTo>
                  <a:pt x="1629495" y="0"/>
                </a:lnTo>
                <a:lnTo>
                  <a:pt x="1629495" y="1496172"/>
                </a:lnTo>
                <a:lnTo>
                  <a:pt x="0" y="1496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8577044" y="4111154"/>
            <a:ext cx="1133911" cy="1203960"/>
          </a:xfrm>
          <a:custGeom>
            <a:avLst/>
            <a:gdLst/>
            <a:ahLst/>
            <a:cxnLst/>
            <a:rect r="r" b="b" t="t" l="l"/>
            <a:pathLst>
              <a:path h="1203960" w="1133911">
                <a:moveTo>
                  <a:pt x="0" y="0"/>
                </a:moveTo>
                <a:lnTo>
                  <a:pt x="1133912" y="0"/>
                </a:lnTo>
                <a:lnTo>
                  <a:pt x="1133912" y="1203960"/>
                </a:lnTo>
                <a:lnTo>
                  <a:pt x="0" y="12039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020443" y="3967912"/>
            <a:ext cx="1490444" cy="1490444"/>
          </a:xfrm>
          <a:custGeom>
            <a:avLst/>
            <a:gdLst/>
            <a:ahLst/>
            <a:cxnLst/>
            <a:rect r="r" b="b" t="t" l="l"/>
            <a:pathLst>
              <a:path h="1490444" w="1490444">
                <a:moveTo>
                  <a:pt x="0" y="0"/>
                </a:moveTo>
                <a:lnTo>
                  <a:pt x="1490444" y="0"/>
                </a:lnTo>
                <a:lnTo>
                  <a:pt x="1490444" y="1490444"/>
                </a:lnTo>
                <a:lnTo>
                  <a:pt x="0" y="1490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6015971" y="2115336"/>
            <a:ext cx="6256059" cy="1154430"/>
          </a:xfrm>
          <a:prstGeom prst="rect">
            <a:avLst/>
          </a:prstGeom>
        </p:spPr>
        <p:txBody>
          <a:bodyPr anchor="t" rtlCol="false" tIns="0" lIns="0" bIns="0" rIns="0">
            <a:spAutoFit/>
          </a:bodyPr>
          <a:lstStyle/>
          <a:p>
            <a:pPr algn="ctr">
              <a:lnSpc>
                <a:spcPts val="8460"/>
              </a:lnSpc>
            </a:pPr>
            <a:r>
              <a:rPr lang="en-US" b="true" sz="9000" spc="-288">
                <a:solidFill>
                  <a:srgbClr val="BFD31C"/>
                </a:solidFill>
                <a:latin typeface="TT Bluescreens Bold"/>
                <a:ea typeface="TT Bluescreens Bold"/>
                <a:cs typeface="TT Bluescreens Bold"/>
                <a:sym typeface="TT Bluescreens Bold"/>
              </a:rPr>
              <a:t>OUR SERVICES</a:t>
            </a:r>
          </a:p>
        </p:txBody>
      </p:sp>
      <p:sp>
        <p:nvSpPr>
          <p:cNvPr name="Freeform 16" id="16"/>
          <p:cNvSpPr/>
          <p:nvPr/>
        </p:nvSpPr>
        <p:spPr>
          <a:xfrm flipH="false" flipV="false" rot="0">
            <a:off x="10183734" y="1450375"/>
            <a:ext cx="2493067" cy="1307302"/>
          </a:xfrm>
          <a:custGeom>
            <a:avLst/>
            <a:gdLst/>
            <a:ahLst/>
            <a:cxnLst/>
            <a:rect r="r" b="b" t="t" l="l"/>
            <a:pathLst>
              <a:path h="1307302" w="2493067">
                <a:moveTo>
                  <a:pt x="0" y="0"/>
                </a:moveTo>
                <a:lnTo>
                  <a:pt x="2493068" y="0"/>
                </a:lnTo>
                <a:lnTo>
                  <a:pt x="2493068" y="1307302"/>
                </a:lnTo>
                <a:lnTo>
                  <a:pt x="0" y="1307302"/>
                </a:lnTo>
                <a:lnTo>
                  <a:pt x="0" y="0"/>
                </a:lnTo>
                <a:close/>
              </a:path>
            </a:pathLst>
          </a:custGeom>
          <a:blipFill>
            <a:blip r:embed="rId10"/>
            <a:stretch>
              <a:fillRect l="0" t="0" r="0" b="0"/>
            </a:stretch>
          </a:blipFill>
        </p:spPr>
      </p:sp>
      <p:sp>
        <p:nvSpPr>
          <p:cNvPr name="Freeform 17" id="17"/>
          <p:cNvSpPr/>
          <p:nvPr/>
        </p:nvSpPr>
        <p:spPr>
          <a:xfrm flipH="false" flipV="false" rot="0">
            <a:off x="4086513" y="1952391"/>
            <a:ext cx="1427369" cy="1610572"/>
          </a:xfrm>
          <a:custGeom>
            <a:avLst/>
            <a:gdLst/>
            <a:ahLst/>
            <a:cxnLst/>
            <a:rect r="r" b="b" t="t" l="l"/>
            <a:pathLst>
              <a:path h="1610572" w="1427369">
                <a:moveTo>
                  <a:pt x="0" y="0"/>
                </a:moveTo>
                <a:lnTo>
                  <a:pt x="1427369" y="0"/>
                </a:lnTo>
                <a:lnTo>
                  <a:pt x="1427369" y="1610572"/>
                </a:lnTo>
                <a:lnTo>
                  <a:pt x="0" y="1610572"/>
                </a:lnTo>
                <a:lnTo>
                  <a:pt x="0" y="0"/>
                </a:lnTo>
                <a:close/>
              </a:path>
            </a:pathLst>
          </a:custGeom>
          <a:blipFill>
            <a:blip r:embed="rId11"/>
            <a:stretch>
              <a:fillRect l="0" t="0" r="0" b="0"/>
            </a:stretch>
          </a:blipFill>
        </p:spPr>
      </p:sp>
      <p:sp>
        <p:nvSpPr>
          <p:cNvPr name="Freeform 18" id="18"/>
          <p:cNvSpPr/>
          <p:nvPr/>
        </p:nvSpPr>
        <p:spPr>
          <a:xfrm flipH="false" flipV="false" rot="0">
            <a:off x="11430268" y="9379009"/>
            <a:ext cx="1732351" cy="1930196"/>
          </a:xfrm>
          <a:custGeom>
            <a:avLst/>
            <a:gdLst/>
            <a:ahLst/>
            <a:cxnLst/>
            <a:rect r="r" b="b" t="t" l="l"/>
            <a:pathLst>
              <a:path h="1930196" w="1732351">
                <a:moveTo>
                  <a:pt x="0" y="0"/>
                </a:moveTo>
                <a:lnTo>
                  <a:pt x="1732351" y="0"/>
                </a:lnTo>
                <a:lnTo>
                  <a:pt x="1732351" y="1930196"/>
                </a:lnTo>
                <a:lnTo>
                  <a:pt x="0" y="1930196"/>
                </a:lnTo>
                <a:lnTo>
                  <a:pt x="0" y="0"/>
                </a:lnTo>
                <a:close/>
              </a:path>
            </a:pathLst>
          </a:custGeom>
          <a:blipFill>
            <a:blip r:embed="rId12"/>
            <a:stretch>
              <a:fillRect l="0" t="0" r="0" b="0"/>
            </a:stretch>
          </a:blipFill>
        </p:spPr>
      </p:sp>
      <p:sp>
        <p:nvSpPr>
          <p:cNvPr name="TextBox 19" id="19"/>
          <p:cNvSpPr txBox="true"/>
          <p:nvPr/>
        </p:nvSpPr>
        <p:spPr>
          <a:xfrm rot="0">
            <a:off x="1797379" y="1205618"/>
            <a:ext cx="1992632" cy="172615"/>
          </a:xfrm>
          <a:prstGeom prst="rect">
            <a:avLst/>
          </a:prstGeom>
        </p:spPr>
        <p:txBody>
          <a:bodyPr anchor="t" rtlCol="false" tIns="0" lIns="0" bIns="0" rIns="0">
            <a:spAutoFit/>
          </a:bodyPr>
          <a:lstStyle/>
          <a:p>
            <a:pPr algn="l">
              <a:lnSpc>
                <a:spcPts val="917"/>
              </a:lnSpc>
            </a:pPr>
            <a:r>
              <a:rPr lang="en-US" sz="1834" b="true">
                <a:solidFill>
                  <a:srgbClr val="FFFFFF"/>
                </a:solidFill>
                <a:latin typeface="Poppins Bold"/>
                <a:ea typeface="Poppins Bold"/>
                <a:cs typeface="Poppins Bold"/>
                <a:sym typeface="Poppins Bold"/>
              </a:rPr>
              <a:t>SALFORD &amp; CO.</a:t>
            </a:r>
          </a:p>
        </p:txBody>
      </p:sp>
      <p:sp>
        <p:nvSpPr>
          <p:cNvPr name="TextBox 20" id="20"/>
          <p:cNvSpPr txBox="true"/>
          <p:nvPr/>
        </p:nvSpPr>
        <p:spPr>
          <a:xfrm rot="0">
            <a:off x="1028700" y="6945219"/>
            <a:ext cx="4987271" cy="2815027"/>
          </a:xfrm>
          <a:prstGeom prst="rect">
            <a:avLst/>
          </a:prstGeom>
        </p:spPr>
        <p:txBody>
          <a:bodyPr anchor="t" rtlCol="false" tIns="0" lIns="0" bIns="0" rIns="0">
            <a:spAutoFit/>
          </a:bodyPr>
          <a:lstStyle/>
          <a:p>
            <a:pPr algn="just" marL="0" indent="0" lvl="0">
              <a:lnSpc>
                <a:spcPts val="2797"/>
              </a:lnSpc>
            </a:pPr>
            <a:r>
              <a:rPr lang="en-US" sz="1864" spc="-72">
                <a:solidFill>
                  <a:srgbClr val="FFFFFF"/>
                </a:solidFill>
                <a:latin typeface="Poppins"/>
                <a:ea typeface="Poppins"/>
                <a:cs typeface="Poppins"/>
                <a:sym typeface="Poppins"/>
              </a:rPr>
              <a:t>groMate’s interactive dashboard provides live weather and pollution updates, helping farmers monitor temperature, humidity, wind speed, and rainfall, along with air quality indicators like AQI, PM2.5, PM10, CO, NO2, SO2, and O3. With visual graphs, bar charts, and map integration, farmers can make data-driven decisions to protect their crops.</a:t>
            </a:r>
          </a:p>
        </p:txBody>
      </p:sp>
      <p:sp>
        <p:nvSpPr>
          <p:cNvPr name="TextBox 21" id="21"/>
          <p:cNvSpPr txBox="true"/>
          <p:nvPr/>
        </p:nvSpPr>
        <p:spPr>
          <a:xfrm rot="0">
            <a:off x="1433472" y="6162446"/>
            <a:ext cx="4177726" cy="344624"/>
          </a:xfrm>
          <a:prstGeom prst="rect">
            <a:avLst/>
          </a:prstGeom>
        </p:spPr>
        <p:txBody>
          <a:bodyPr anchor="t" rtlCol="false" tIns="0" lIns="0" bIns="0" rIns="0">
            <a:spAutoFit/>
          </a:bodyPr>
          <a:lstStyle/>
          <a:p>
            <a:pPr algn="ctr" marL="0" indent="0" lvl="0">
              <a:lnSpc>
                <a:spcPts val="2473"/>
              </a:lnSpc>
              <a:spcBef>
                <a:spcPct val="0"/>
              </a:spcBef>
            </a:pPr>
            <a:r>
              <a:rPr lang="en-US" b="true" sz="2269" spc="-88">
                <a:solidFill>
                  <a:srgbClr val="FFFFFF"/>
                </a:solidFill>
                <a:latin typeface="Poppins Bold"/>
                <a:ea typeface="Poppins Bold"/>
                <a:cs typeface="Poppins Bold"/>
                <a:sym typeface="Poppins Bold"/>
              </a:rPr>
              <a:t>REALTIME DASHBOARD</a:t>
            </a:r>
          </a:p>
        </p:txBody>
      </p:sp>
      <p:sp>
        <p:nvSpPr>
          <p:cNvPr name="TextBox 22" id="22"/>
          <p:cNvSpPr txBox="true"/>
          <p:nvPr/>
        </p:nvSpPr>
        <p:spPr>
          <a:xfrm rot="0">
            <a:off x="6650365" y="6924770"/>
            <a:ext cx="4987271" cy="2815027"/>
          </a:xfrm>
          <a:prstGeom prst="rect">
            <a:avLst/>
          </a:prstGeom>
        </p:spPr>
        <p:txBody>
          <a:bodyPr anchor="t" rtlCol="false" tIns="0" lIns="0" bIns="0" rIns="0">
            <a:spAutoFit/>
          </a:bodyPr>
          <a:lstStyle/>
          <a:p>
            <a:pPr algn="just" marL="0" indent="0" lvl="0">
              <a:lnSpc>
                <a:spcPts val="2797"/>
              </a:lnSpc>
            </a:pPr>
            <a:r>
              <a:rPr lang="en-US" sz="1864" spc="-72">
                <a:solidFill>
                  <a:srgbClr val="FFFFFF"/>
                </a:solidFill>
                <a:latin typeface="Poppins"/>
                <a:ea typeface="Poppins"/>
                <a:cs typeface="Poppins"/>
                <a:sym typeface="Poppins"/>
              </a:rPr>
              <a:t>AgroMate uses advanced computer vision models to detect 21 diseases across 9 crops with high accuracy. Farmers can upload an image, and the AI instantly diagnoses the disease, provides treatment suggestions, and allows them to chat with the bot for further guidance. This feature ensures quick and reliable crop health management.</a:t>
            </a:r>
          </a:p>
        </p:txBody>
      </p:sp>
      <p:sp>
        <p:nvSpPr>
          <p:cNvPr name="TextBox 23" id="23"/>
          <p:cNvSpPr txBox="true"/>
          <p:nvPr/>
        </p:nvSpPr>
        <p:spPr>
          <a:xfrm rot="0">
            <a:off x="6650365" y="6162446"/>
            <a:ext cx="4987271" cy="657549"/>
          </a:xfrm>
          <a:prstGeom prst="rect">
            <a:avLst/>
          </a:prstGeom>
        </p:spPr>
        <p:txBody>
          <a:bodyPr anchor="t" rtlCol="false" tIns="0" lIns="0" bIns="0" rIns="0">
            <a:spAutoFit/>
          </a:bodyPr>
          <a:lstStyle/>
          <a:p>
            <a:pPr algn="ctr" marL="0" indent="0" lvl="0">
              <a:lnSpc>
                <a:spcPts val="2473"/>
              </a:lnSpc>
              <a:spcBef>
                <a:spcPct val="0"/>
              </a:spcBef>
            </a:pPr>
            <a:r>
              <a:rPr lang="en-US" b="true" sz="2269" spc="-88">
                <a:solidFill>
                  <a:srgbClr val="FFFFFF"/>
                </a:solidFill>
                <a:latin typeface="Poppins Bold"/>
                <a:ea typeface="Poppins Bold"/>
                <a:cs typeface="Poppins Bold"/>
                <a:sym typeface="Poppins Bold"/>
              </a:rPr>
              <a:t>POWERFUL IMAGE PREDICTOR &amp; CHATBOT</a:t>
            </a:r>
          </a:p>
        </p:txBody>
      </p:sp>
      <p:sp>
        <p:nvSpPr>
          <p:cNvPr name="TextBox 24" id="24"/>
          <p:cNvSpPr txBox="true"/>
          <p:nvPr/>
        </p:nvSpPr>
        <p:spPr>
          <a:xfrm rot="0">
            <a:off x="12272029" y="6607167"/>
            <a:ext cx="4987271" cy="3167452"/>
          </a:xfrm>
          <a:prstGeom prst="rect">
            <a:avLst/>
          </a:prstGeom>
        </p:spPr>
        <p:txBody>
          <a:bodyPr anchor="t" rtlCol="false" tIns="0" lIns="0" bIns="0" rIns="0">
            <a:spAutoFit/>
          </a:bodyPr>
          <a:lstStyle/>
          <a:p>
            <a:pPr algn="just" marL="0" indent="0" lvl="0">
              <a:lnSpc>
                <a:spcPts val="2797"/>
              </a:lnSpc>
            </a:pPr>
            <a:r>
              <a:rPr lang="en-US" sz="1864" spc="-72">
                <a:solidFill>
                  <a:srgbClr val="FFFFFF"/>
                </a:solidFill>
                <a:latin typeface="Poppins"/>
                <a:ea typeface="Poppins"/>
                <a:cs typeface="Poppins"/>
                <a:sym typeface="Poppins"/>
              </a:rPr>
              <a:t>The AI-powered chatbot supports multiple languages, making agricultural advice accessible to farmers worldwide. They can ask questions about crop diseases, treatments, weather conditions, and best farming practices in their preferred language. The chatbot provides instant, expert-backed responses, ensuring farmers get the right guidance anytime, anywhere.</a:t>
            </a:r>
          </a:p>
        </p:txBody>
      </p:sp>
      <p:sp>
        <p:nvSpPr>
          <p:cNvPr name="TextBox 25" id="25"/>
          <p:cNvSpPr txBox="true"/>
          <p:nvPr/>
        </p:nvSpPr>
        <p:spPr>
          <a:xfrm rot="0">
            <a:off x="12676802" y="6162446"/>
            <a:ext cx="4177726" cy="344624"/>
          </a:xfrm>
          <a:prstGeom prst="rect">
            <a:avLst/>
          </a:prstGeom>
        </p:spPr>
        <p:txBody>
          <a:bodyPr anchor="t" rtlCol="false" tIns="0" lIns="0" bIns="0" rIns="0">
            <a:spAutoFit/>
          </a:bodyPr>
          <a:lstStyle/>
          <a:p>
            <a:pPr algn="ctr" marL="0" indent="0" lvl="0">
              <a:lnSpc>
                <a:spcPts val="2473"/>
              </a:lnSpc>
              <a:spcBef>
                <a:spcPct val="0"/>
              </a:spcBef>
            </a:pPr>
            <a:r>
              <a:rPr lang="en-US" b="true" sz="2269" spc="-88">
                <a:solidFill>
                  <a:srgbClr val="FFFFFF"/>
                </a:solidFill>
                <a:latin typeface="Poppins Bold"/>
                <a:ea typeface="Poppins Bold"/>
                <a:cs typeface="Poppins Bold"/>
                <a:sym typeface="Poppins Bold"/>
              </a:rPr>
              <a:t>MULTI LINGUAL CHATBOT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grpSp>
        <p:nvGrpSpPr>
          <p:cNvPr name="Group 2" id="2"/>
          <p:cNvGrpSpPr/>
          <p:nvPr/>
        </p:nvGrpSpPr>
        <p:grpSpPr>
          <a:xfrm rot="0">
            <a:off x="10160278" y="-1394097"/>
            <a:ext cx="12173240" cy="1054147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7730" t="0" r="-7730" b="0"/>
              </a:stretch>
            </a:blipFill>
          </p:spPr>
        </p:sp>
      </p:grpSp>
      <p:grpSp>
        <p:nvGrpSpPr>
          <p:cNvPr name="Group 4" id="4"/>
          <p:cNvGrpSpPr/>
          <p:nvPr/>
        </p:nvGrpSpPr>
        <p:grpSpPr>
          <a:xfrm rot="0">
            <a:off x="8376765" y="4558631"/>
            <a:ext cx="4665404" cy="4040029"/>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w="219075" cap="sq">
              <a:solidFill>
                <a:srgbClr val="02693C"/>
              </a:solidFill>
              <a:prstDash val="solid"/>
              <a:miter/>
            </a:ln>
          </p:spPr>
        </p:sp>
      </p:grpSp>
      <p:sp>
        <p:nvSpPr>
          <p:cNvPr name="Freeform 6" id="6"/>
          <p:cNvSpPr/>
          <p:nvPr/>
        </p:nvSpPr>
        <p:spPr>
          <a:xfrm flipH="false" flipV="false" rot="-1211025">
            <a:off x="9462933" y="1840329"/>
            <a:ext cx="2493067" cy="1307302"/>
          </a:xfrm>
          <a:custGeom>
            <a:avLst/>
            <a:gdLst/>
            <a:ahLst/>
            <a:cxnLst/>
            <a:rect r="r" b="b" t="t" l="l"/>
            <a:pathLst>
              <a:path h="1307302" w="2493067">
                <a:moveTo>
                  <a:pt x="0" y="0"/>
                </a:moveTo>
                <a:lnTo>
                  <a:pt x="2493067" y="0"/>
                </a:lnTo>
                <a:lnTo>
                  <a:pt x="2493067" y="1307302"/>
                </a:lnTo>
                <a:lnTo>
                  <a:pt x="0" y="1307302"/>
                </a:lnTo>
                <a:lnTo>
                  <a:pt x="0" y="0"/>
                </a:lnTo>
                <a:close/>
              </a:path>
            </a:pathLst>
          </a:custGeom>
          <a:blipFill>
            <a:blip r:embed="rId4"/>
            <a:stretch>
              <a:fillRect l="0" t="0" r="0" b="0"/>
            </a:stretch>
          </a:blipFill>
        </p:spPr>
      </p:sp>
      <p:sp>
        <p:nvSpPr>
          <p:cNvPr name="Freeform 7" id="7"/>
          <p:cNvSpPr/>
          <p:nvPr/>
        </p:nvSpPr>
        <p:spPr>
          <a:xfrm flipH="false" flipV="false" rot="0">
            <a:off x="6440499" y="7793375"/>
            <a:ext cx="1427369" cy="1610572"/>
          </a:xfrm>
          <a:custGeom>
            <a:avLst/>
            <a:gdLst/>
            <a:ahLst/>
            <a:cxnLst/>
            <a:rect r="r" b="b" t="t" l="l"/>
            <a:pathLst>
              <a:path h="1610572" w="1427369">
                <a:moveTo>
                  <a:pt x="0" y="0"/>
                </a:moveTo>
                <a:lnTo>
                  <a:pt x="1427369" y="0"/>
                </a:lnTo>
                <a:lnTo>
                  <a:pt x="1427369" y="1610571"/>
                </a:lnTo>
                <a:lnTo>
                  <a:pt x="0" y="1610571"/>
                </a:lnTo>
                <a:lnTo>
                  <a:pt x="0" y="0"/>
                </a:lnTo>
                <a:close/>
              </a:path>
            </a:pathLst>
          </a:custGeom>
          <a:blipFill>
            <a:blip r:embed="rId5"/>
            <a:stretch>
              <a:fillRect l="0" t="0" r="0" b="0"/>
            </a:stretch>
          </a:blipFill>
        </p:spPr>
      </p:sp>
      <p:sp>
        <p:nvSpPr>
          <p:cNvPr name="TextBox 8" id="8"/>
          <p:cNvSpPr txBox="true"/>
          <p:nvPr/>
        </p:nvSpPr>
        <p:spPr>
          <a:xfrm rot="0">
            <a:off x="1028700" y="1238250"/>
            <a:ext cx="7348065" cy="1154430"/>
          </a:xfrm>
          <a:prstGeom prst="rect">
            <a:avLst/>
          </a:prstGeom>
        </p:spPr>
        <p:txBody>
          <a:bodyPr anchor="t" rtlCol="false" tIns="0" lIns="0" bIns="0" rIns="0">
            <a:spAutoFit/>
          </a:bodyPr>
          <a:lstStyle/>
          <a:p>
            <a:pPr algn="l">
              <a:lnSpc>
                <a:spcPts val="8460"/>
              </a:lnSpc>
            </a:pPr>
            <a:r>
              <a:rPr lang="en-US" b="true" sz="9000" spc="-288">
                <a:solidFill>
                  <a:srgbClr val="BFD31C"/>
                </a:solidFill>
                <a:latin typeface="TT Bluescreens Bold"/>
                <a:ea typeface="TT Bluescreens Bold"/>
                <a:cs typeface="TT Bluescreens Bold"/>
                <a:sym typeface="TT Bluescreens Bold"/>
              </a:rPr>
              <a:t>TECHNOLOGIES USED</a:t>
            </a:r>
          </a:p>
        </p:txBody>
      </p:sp>
      <p:sp>
        <p:nvSpPr>
          <p:cNvPr name="TextBox 9" id="9"/>
          <p:cNvSpPr txBox="true"/>
          <p:nvPr/>
        </p:nvSpPr>
        <p:spPr>
          <a:xfrm rot="0">
            <a:off x="1028700" y="2427305"/>
            <a:ext cx="6839168" cy="8453827"/>
          </a:xfrm>
          <a:prstGeom prst="rect">
            <a:avLst/>
          </a:prstGeom>
        </p:spPr>
        <p:txBody>
          <a:bodyPr anchor="t" rtlCol="false" tIns="0" lIns="0" bIns="0" rIns="0">
            <a:spAutoFit/>
          </a:bodyPr>
          <a:lstStyle/>
          <a:p>
            <a:pPr algn="just" marL="0" indent="0" lvl="0">
              <a:lnSpc>
                <a:spcPts val="2797"/>
              </a:lnSpc>
            </a:pPr>
            <a:r>
              <a:rPr lang="en-US" sz="1864" spc="-72">
                <a:solidFill>
                  <a:srgbClr val="FFFFFF"/>
                </a:solidFill>
                <a:latin typeface="Poppins"/>
                <a:ea typeface="Poppins"/>
                <a:cs typeface="Poppins"/>
                <a:sym typeface="Poppins"/>
              </a:rPr>
              <a:t>1️⃣</a:t>
            </a:r>
            <a:r>
              <a:rPr lang="en-US" sz="1864" spc="-72" strike="noStrike" u="none">
                <a:solidFill>
                  <a:srgbClr val="FFFFFF"/>
                </a:solidFill>
                <a:latin typeface="Poppins"/>
                <a:ea typeface="Poppins"/>
                <a:cs typeface="Poppins"/>
                <a:sym typeface="Poppins"/>
              </a:rPr>
              <a:t> Deep Learning (Computer Vision) Engineering</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Built a Convolutional Neural Network (CNN) with multiple layers to classify plant diseases.</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Applied Batch Normalization, Max Pooling, and Dropout for optimization.</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Used TensorFlow/Keras for model training and evaluation.</a:t>
            </a:r>
          </a:p>
          <a:p>
            <a:pPr algn="just" marL="0" indent="0" lvl="0">
              <a:lnSpc>
                <a:spcPts val="2797"/>
              </a:lnSpc>
            </a:pPr>
            <a:r>
              <a:rPr lang="en-US" sz="1864" spc="-72" strike="noStrike" u="none">
                <a:solidFill>
                  <a:srgbClr val="FFFFFF"/>
                </a:solidFill>
                <a:latin typeface="Poppins"/>
                <a:ea typeface="Poppins"/>
                <a:cs typeface="Poppins"/>
                <a:sym typeface="Poppins"/>
              </a:rPr>
              <a:t>2️⃣ Feature Engineering</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Extracted features from the second-to-last layer of the trained CNN model.</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Used these extracted high-level image features for further classification.</a:t>
            </a:r>
          </a:p>
          <a:p>
            <a:pPr algn="just" marL="0" indent="0" lvl="0">
              <a:lnSpc>
                <a:spcPts val="2797"/>
              </a:lnSpc>
            </a:pPr>
            <a:r>
              <a:rPr lang="en-US" sz="1864" spc="-72" strike="noStrike" u="none">
                <a:solidFill>
                  <a:srgbClr val="FFFFFF"/>
                </a:solidFill>
                <a:latin typeface="Poppins"/>
                <a:ea typeface="Poppins"/>
                <a:cs typeface="Poppins"/>
                <a:sym typeface="Poppins"/>
              </a:rPr>
              <a:t>3️⃣ Traditional Machine Learning (Decision Tree)</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Applied a Decision Tree classifier on the extracted features to improve interpretability or efficiency.</a:t>
            </a:r>
          </a:p>
          <a:p>
            <a:pPr algn="just" marL="0" indent="0" lvl="0">
              <a:lnSpc>
                <a:spcPts val="2797"/>
              </a:lnSpc>
            </a:pPr>
            <a:r>
              <a:rPr lang="en-US" sz="1864" spc="-72" strike="noStrike" u="none">
                <a:solidFill>
                  <a:srgbClr val="FFFFFF"/>
                </a:solidFill>
                <a:latin typeface="Poppins"/>
                <a:ea typeface="Poppins"/>
                <a:cs typeface="Poppins"/>
                <a:sym typeface="Poppins"/>
              </a:rPr>
              <a:t>4️⃣ NLP &amp; Prompt Engineering</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Used OpenAI’s GPT-3.5 Turbo for chatbot integration.</a:t>
            </a:r>
          </a:p>
          <a:p>
            <a:pPr algn="just" marL="402605" indent="-201303" lvl="1">
              <a:lnSpc>
                <a:spcPts val="2797"/>
              </a:lnSpc>
              <a:buFont typeface="Arial"/>
              <a:buChar char="•"/>
            </a:pPr>
            <a:r>
              <a:rPr lang="en-US" sz="1864" spc="-72" strike="noStrike" u="none">
                <a:solidFill>
                  <a:srgbClr val="FFFFFF"/>
                </a:solidFill>
                <a:latin typeface="Poppins"/>
                <a:ea typeface="Poppins"/>
                <a:cs typeface="Poppins"/>
                <a:sym typeface="Poppins"/>
              </a:rPr>
              <a:t>Applied prompt engineering to generate accurate, context-aware responses for farmers.</a:t>
            </a:r>
          </a:p>
          <a:p>
            <a:pPr algn="just" marL="0" indent="0" lvl="0">
              <a:lnSpc>
                <a:spcPts val="2797"/>
              </a:lnSpc>
            </a:pPr>
            <a:r>
              <a:rPr lang="en-US" sz="1864" spc="-72" strike="noStrike" u="none">
                <a:solidFill>
                  <a:srgbClr val="FFFFFF"/>
                </a:solidFill>
                <a:latin typeface="Poppins"/>
                <a:ea typeface="Poppins"/>
                <a:cs typeface="Poppins"/>
                <a:sym typeface="Poppins"/>
              </a:rPr>
              <a:t>This is a hybrid AI approach, combining Deep Learning, Feature Engineering, Decision Trees, and NLP to create a powerful and efficient AI system. 🚀🌿</a:t>
            </a:r>
          </a:p>
          <a:p>
            <a:pPr algn="just" marL="0" indent="0" lvl="0">
              <a:lnSpc>
                <a:spcPts val="2797"/>
              </a:lnSpc>
            </a:pPr>
          </a:p>
          <a:p>
            <a:pPr algn="just" marL="0" indent="0" lvl="0">
              <a:lnSpc>
                <a:spcPts val="2797"/>
              </a:lnSpc>
            </a:pPr>
            <a:r>
              <a:rPr lang="en-US" sz="1864" spc="-72" strike="noStrike" u="none">
                <a:solidFill>
                  <a:srgbClr val="FFFFFF"/>
                </a:solidFill>
                <a:latin typeface="Poppins"/>
                <a:ea typeface="Poppins"/>
                <a:cs typeface="Poppins"/>
                <a:sym typeface="Poppins"/>
              </a:rPr>
              <a:t>4o</a:t>
            </a:r>
          </a:p>
          <a:p>
            <a:pPr algn="just" marL="0" indent="0" lvl="0">
              <a:lnSpc>
                <a:spcPts val="279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sp>
        <p:nvSpPr>
          <p:cNvPr name="Freeform 2" id="2"/>
          <p:cNvSpPr/>
          <p:nvPr/>
        </p:nvSpPr>
        <p:spPr>
          <a:xfrm flipH="false" flipV="false" rot="0">
            <a:off x="15492547" y="3548047"/>
            <a:ext cx="1168520" cy="2114968"/>
          </a:xfrm>
          <a:custGeom>
            <a:avLst/>
            <a:gdLst/>
            <a:ahLst/>
            <a:cxnLst/>
            <a:rect r="r" b="b" t="t" l="l"/>
            <a:pathLst>
              <a:path h="2114968" w="1168520">
                <a:moveTo>
                  <a:pt x="0" y="0"/>
                </a:moveTo>
                <a:lnTo>
                  <a:pt x="1168520" y="0"/>
                </a:lnTo>
                <a:lnTo>
                  <a:pt x="1168520" y="2114968"/>
                </a:lnTo>
                <a:lnTo>
                  <a:pt x="0" y="2114968"/>
                </a:lnTo>
                <a:lnTo>
                  <a:pt x="0" y="0"/>
                </a:lnTo>
                <a:close/>
              </a:path>
            </a:pathLst>
          </a:custGeom>
          <a:blipFill>
            <a:blip r:embed="rId2"/>
            <a:stretch>
              <a:fillRect l="0" t="0" r="0" b="0"/>
            </a:stretch>
          </a:blipFill>
        </p:spPr>
      </p:sp>
      <p:sp>
        <p:nvSpPr>
          <p:cNvPr name="Freeform 3" id="3"/>
          <p:cNvSpPr/>
          <p:nvPr/>
        </p:nvSpPr>
        <p:spPr>
          <a:xfrm flipH="false" flipV="false" rot="0">
            <a:off x="7694440" y="9144182"/>
            <a:ext cx="1176022" cy="1792034"/>
          </a:xfrm>
          <a:custGeom>
            <a:avLst/>
            <a:gdLst/>
            <a:ahLst/>
            <a:cxnLst/>
            <a:rect r="r" b="b" t="t" l="l"/>
            <a:pathLst>
              <a:path h="1792034" w="1176022">
                <a:moveTo>
                  <a:pt x="0" y="0"/>
                </a:moveTo>
                <a:lnTo>
                  <a:pt x="1176022" y="0"/>
                </a:lnTo>
                <a:lnTo>
                  <a:pt x="1176022" y="1792033"/>
                </a:lnTo>
                <a:lnTo>
                  <a:pt x="0" y="1792033"/>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33460" cy="421675"/>
          </a:xfrm>
          <a:custGeom>
            <a:avLst/>
            <a:gdLst/>
            <a:ahLst/>
            <a:cxnLst/>
            <a:rect r="r" b="b" t="t" l="l"/>
            <a:pathLst>
              <a:path h="421675" w="633460">
                <a:moveTo>
                  <a:pt x="0" y="0"/>
                </a:moveTo>
                <a:lnTo>
                  <a:pt x="633460" y="0"/>
                </a:lnTo>
                <a:lnTo>
                  <a:pt x="633460" y="421675"/>
                </a:lnTo>
                <a:lnTo>
                  <a:pt x="0" y="421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730589"/>
            <a:ext cx="495364" cy="495364"/>
          </a:xfrm>
          <a:custGeom>
            <a:avLst/>
            <a:gdLst/>
            <a:ahLst/>
            <a:cxnLst/>
            <a:rect r="r" b="b" t="t" l="l"/>
            <a:pathLst>
              <a:path h="495364" w="495364">
                <a:moveTo>
                  <a:pt x="0" y="0"/>
                </a:moveTo>
                <a:lnTo>
                  <a:pt x="495364" y="0"/>
                </a:lnTo>
                <a:lnTo>
                  <a:pt x="495364" y="495363"/>
                </a:lnTo>
                <a:lnTo>
                  <a:pt x="0" y="495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28700" y="5558639"/>
            <a:ext cx="495364" cy="495364"/>
          </a:xfrm>
          <a:custGeom>
            <a:avLst/>
            <a:gdLst/>
            <a:ahLst/>
            <a:cxnLst/>
            <a:rect r="r" b="b" t="t" l="l"/>
            <a:pathLst>
              <a:path h="495364" w="495364">
                <a:moveTo>
                  <a:pt x="0" y="0"/>
                </a:moveTo>
                <a:lnTo>
                  <a:pt x="495364" y="0"/>
                </a:lnTo>
                <a:lnTo>
                  <a:pt x="495364" y="495364"/>
                </a:lnTo>
                <a:lnTo>
                  <a:pt x="0" y="4953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028700" y="6386690"/>
            <a:ext cx="495364" cy="495364"/>
          </a:xfrm>
          <a:custGeom>
            <a:avLst/>
            <a:gdLst/>
            <a:ahLst/>
            <a:cxnLst/>
            <a:rect r="r" b="b" t="t" l="l"/>
            <a:pathLst>
              <a:path h="495364" w="495364">
                <a:moveTo>
                  <a:pt x="0" y="0"/>
                </a:moveTo>
                <a:lnTo>
                  <a:pt x="495364" y="0"/>
                </a:lnTo>
                <a:lnTo>
                  <a:pt x="495364" y="495364"/>
                </a:lnTo>
                <a:lnTo>
                  <a:pt x="0" y="495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028700" y="7214741"/>
            <a:ext cx="495364" cy="495364"/>
          </a:xfrm>
          <a:custGeom>
            <a:avLst/>
            <a:gdLst/>
            <a:ahLst/>
            <a:cxnLst/>
            <a:rect r="r" b="b" t="t" l="l"/>
            <a:pathLst>
              <a:path h="495364" w="495364">
                <a:moveTo>
                  <a:pt x="0" y="0"/>
                </a:moveTo>
                <a:lnTo>
                  <a:pt x="495364" y="0"/>
                </a:lnTo>
                <a:lnTo>
                  <a:pt x="495364" y="495364"/>
                </a:lnTo>
                <a:lnTo>
                  <a:pt x="0" y="4953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7" id="7"/>
          <p:cNvGrpSpPr/>
          <p:nvPr/>
        </p:nvGrpSpPr>
        <p:grpSpPr>
          <a:xfrm rot="0">
            <a:off x="11885773" y="-1128465"/>
            <a:ext cx="8343206" cy="834320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26628" t="0" r="-26628" b="0"/>
              </a:stretch>
            </a:blipFill>
          </p:spPr>
        </p:sp>
      </p:grpSp>
      <p:grpSp>
        <p:nvGrpSpPr>
          <p:cNvPr name="Group 9" id="9"/>
          <p:cNvGrpSpPr/>
          <p:nvPr/>
        </p:nvGrpSpPr>
        <p:grpSpPr>
          <a:xfrm rot="0">
            <a:off x="10207806" y="3465532"/>
            <a:ext cx="3355936" cy="335593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38888" t="0" r="-38888" b="0"/>
              </a:stretch>
            </a:blipFill>
            <a:ln w="219075" cap="sq">
              <a:solidFill>
                <a:srgbClr val="02693C"/>
              </a:solidFill>
              <a:prstDash val="solid"/>
              <a:miter/>
            </a:ln>
          </p:spPr>
        </p:sp>
      </p:grpSp>
      <p:grpSp>
        <p:nvGrpSpPr>
          <p:cNvPr name="Group 11" id="11"/>
          <p:cNvGrpSpPr/>
          <p:nvPr/>
        </p:nvGrpSpPr>
        <p:grpSpPr>
          <a:xfrm rot="0">
            <a:off x="10207806" y="6821468"/>
            <a:ext cx="2436832" cy="243683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25046" t="0" r="-25046" b="0"/>
              </a:stretch>
            </a:blipFill>
          </p:spPr>
        </p:sp>
      </p:grpSp>
      <p:sp>
        <p:nvSpPr>
          <p:cNvPr name="Freeform 13" id="13"/>
          <p:cNvSpPr/>
          <p:nvPr/>
        </p:nvSpPr>
        <p:spPr>
          <a:xfrm flipH="false" flipV="false" rot="0">
            <a:off x="7732798" y="3983145"/>
            <a:ext cx="1732351" cy="1930196"/>
          </a:xfrm>
          <a:custGeom>
            <a:avLst/>
            <a:gdLst/>
            <a:ahLst/>
            <a:cxnLst/>
            <a:rect r="r" b="b" t="t" l="l"/>
            <a:pathLst>
              <a:path h="1930196" w="1732351">
                <a:moveTo>
                  <a:pt x="0" y="0"/>
                </a:moveTo>
                <a:lnTo>
                  <a:pt x="1732350" y="0"/>
                </a:lnTo>
                <a:lnTo>
                  <a:pt x="1732350" y="1930196"/>
                </a:lnTo>
                <a:lnTo>
                  <a:pt x="0" y="1930196"/>
                </a:lnTo>
                <a:lnTo>
                  <a:pt x="0" y="0"/>
                </a:lnTo>
                <a:close/>
              </a:path>
            </a:pathLst>
          </a:custGeom>
          <a:blipFill>
            <a:blip r:embed="rId15"/>
            <a:stretch>
              <a:fillRect l="0" t="0" r="0" b="0"/>
            </a:stretch>
          </a:blipFill>
        </p:spPr>
      </p:sp>
      <p:sp>
        <p:nvSpPr>
          <p:cNvPr name="Freeform 14" id="14"/>
          <p:cNvSpPr/>
          <p:nvPr/>
        </p:nvSpPr>
        <p:spPr>
          <a:xfrm flipH="false" flipV="false" rot="0">
            <a:off x="15117062" y="6649625"/>
            <a:ext cx="940314" cy="1871272"/>
          </a:xfrm>
          <a:custGeom>
            <a:avLst/>
            <a:gdLst/>
            <a:ahLst/>
            <a:cxnLst/>
            <a:rect r="r" b="b" t="t" l="l"/>
            <a:pathLst>
              <a:path h="1871272" w="940314">
                <a:moveTo>
                  <a:pt x="0" y="0"/>
                </a:moveTo>
                <a:lnTo>
                  <a:pt x="940314" y="0"/>
                </a:lnTo>
                <a:lnTo>
                  <a:pt x="940314" y="1871272"/>
                </a:lnTo>
                <a:lnTo>
                  <a:pt x="0" y="1871272"/>
                </a:lnTo>
                <a:lnTo>
                  <a:pt x="0" y="0"/>
                </a:lnTo>
                <a:close/>
              </a:path>
            </a:pathLst>
          </a:custGeom>
          <a:blipFill>
            <a:blip r:embed="rId16"/>
            <a:stretch>
              <a:fillRect l="0" t="0" r="0" b="0"/>
            </a:stretch>
          </a:blipFill>
        </p:spPr>
      </p:sp>
      <p:sp>
        <p:nvSpPr>
          <p:cNvPr name="TextBox 15" id="15"/>
          <p:cNvSpPr txBox="true"/>
          <p:nvPr/>
        </p:nvSpPr>
        <p:spPr>
          <a:xfrm rot="0">
            <a:off x="6015971" y="2234262"/>
            <a:ext cx="6256059" cy="1154430"/>
          </a:xfrm>
          <a:prstGeom prst="rect">
            <a:avLst/>
          </a:prstGeom>
        </p:spPr>
        <p:txBody>
          <a:bodyPr anchor="t" rtlCol="false" tIns="0" lIns="0" bIns="0" rIns="0">
            <a:spAutoFit/>
          </a:bodyPr>
          <a:lstStyle/>
          <a:p>
            <a:pPr algn="ctr">
              <a:lnSpc>
                <a:spcPts val="8460"/>
              </a:lnSpc>
            </a:pPr>
            <a:r>
              <a:rPr lang="en-US" b="true" sz="9000" spc="-288">
                <a:solidFill>
                  <a:srgbClr val="BFD31C"/>
                </a:solidFill>
                <a:latin typeface="TT Bluescreens Bold"/>
                <a:ea typeface="TT Bluescreens Bold"/>
                <a:cs typeface="TT Bluescreens Bold"/>
                <a:sym typeface="TT Bluescreens Bold"/>
              </a:rPr>
              <a:t>CONTACT US</a:t>
            </a:r>
          </a:p>
        </p:txBody>
      </p:sp>
      <p:sp>
        <p:nvSpPr>
          <p:cNvPr name="TextBox 16" id="16"/>
          <p:cNvSpPr txBox="true"/>
          <p:nvPr/>
        </p:nvSpPr>
        <p:spPr>
          <a:xfrm rot="0">
            <a:off x="1797379" y="1205618"/>
            <a:ext cx="1992632" cy="172615"/>
          </a:xfrm>
          <a:prstGeom prst="rect">
            <a:avLst/>
          </a:prstGeom>
        </p:spPr>
        <p:txBody>
          <a:bodyPr anchor="t" rtlCol="false" tIns="0" lIns="0" bIns="0" rIns="0">
            <a:spAutoFit/>
          </a:bodyPr>
          <a:lstStyle/>
          <a:p>
            <a:pPr algn="l">
              <a:lnSpc>
                <a:spcPts val="917"/>
              </a:lnSpc>
            </a:pPr>
            <a:r>
              <a:rPr lang="en-US" sz="1834" b="true">
                <a:solidFill>
                  <a:srgbClr val="FFFFFF"/>
                </a:solidFill>
                <a:latin typeface="Poppins Bold"/>
                <a:ea typeface="Poppins Bold"/>
                <a:cs typeface="Poppins Bold"/>
                <a:sym typeface="Poppins Bold"/>
              </a:rPr>
              <a:t>SALFORD &amp; CO.</a:t>
            </a:r>
          </a:p>
        </p:txBody>
      </p:sp>
      <p:sp>
        <p:nvSpPr>
          <p:cNvPr name="TextBox 17" id="17"/>
          <p:cNvSpPr txBox="true"/>
          <p:nvPr/>
        </p:nvSpPr>
        <p:spPr>
          <a:xfrm rot="0">
            <a:off x="1927021" y="4703866"/>
            <a:ext cx="4925930" cy="484206"/>
          </a:xfrm>
          <a:prstGeom prst="rect">
            <a:avLst/>
          </a:prstGeom>
        </p:spPr>
        <p:txBody>
          <a:bodyPr anchor="t" rtlCol="false" tIns="0" lIns="0" bIns="0" rIns="0">
            <a:spAutoFit/>
          </a:bodyPr>
          <a:lstStyle/>
          <a:p>
            <a:pPr algn="l" marL="0" indent="0" lvl="0">
              <a:lnSpc>
                <a:spcPts val="3761"/>
              </a:lnSpc>
              <a:spcBef>
                <a:spcPct val="0"/>
              </a:spcBef>
            </a:pPr>
            <a:r>
              <a:rPr lang="en-US" sz="2686">
                <a:solidFill>
                  <a:srgbClr val="FFFFFF"/>
                </a:solidFill>
                <a:latin typeface="Poppins"/>
                <a:ea typeface="Poppins"/>
                <a:cs typeface="Poppins"/>
                <a:sym typeface="Poppins"/>
              </a:rPr>
              <a:t>+91 8169155564</a:t>
            </a:r>
          </a:p>
        </p:txBody>
      </p:sp>
      <p:sp>
        <p:nvSpPr>
          <p:cNvPr name="TextBox 18" id="18"/>
          <p:cNvSpPr txBox="true"/>
          <p:nvPr/>
        </p:nvSpPr>
        <p:spPr>
          <a:xfrm rot="0">
            <a:off x="1927021" y="5531916"/>
            <a:ext cx="7216979" cy="484206"/>
          </a:xfrm>
          <a:prstGeom prst="rect">
            <a:avLst/>
          </a:prstGeom>
        </p:spPr>
        <p:txBody>
          <a:bodyPr anchor="t" rtlCol="false" tIns="0" lIns="0" bIns="0" rIns="0">
            <a:spAutoFit/>
          </a:bodyPr>
          <a:lstStyle/>
          <a:p>
            <a:pPr algn="l" marL="0" indent="0" lvl="0">
              <a:lnSpc>
                <a:spcPts val="3761"/>
              </a:lnSpc>
              <a:spcBef>
                <a:spcPct val="0"/>
              </a:spcBef>
            </a:pPr>
            <a:r>
              <a:rPr lang="en-US" sz="2686">
                <a:solidFill>
                  <a:srgbClr val="FFFFFF"/>
                </a:solidFill>
                <a:latin typeface="Poppins"/>
                <a:ea typeface="Poppins"/>
                <a:cs typeface="Poppins"/>
                <a:sym typeface="Poppins"/>
              </a:rPr>
              <a:t>HTTPS://GITHUB.COM/HAREKRISHNA4747</a:t>
            </a:r>
          </a:p>
        </p:txBody>
      </p:sp>
      <p:sp>
        <p:nvSpPr>
          <p:cNvPr name="TextBox 19" id="19"/>
          <p:cNvSpPr txBox="true"/>
          <p:nvPr/>
        </p:nvSpPr>
        <p:spPr>
          <a:xfrm rot="0">
            <a:off x="1927021" y="6369422"/>
            <a:ext cx="6369609" cy="484206"/>
          </a:xfrm>
          <a:prstGeom prst="rect">
            <a:avLst/>
          </a:prstGeom>
        </p:spPr>
        <p:txBody>
          <a:bodyPr anchor="t" rtlCol="false" tIns="0" lIns="0" bIns="0" rIns="0">
            <a:spAutoFit/>
          </a:bodyPr>
          <a:lstStyle/>
          <a:p>
            <a:pPr algn="l" marL="0" indent="0" lvl="0">
              <a:lnSpc>
                <a:spcPts val="3761"/>
              </a:lnSpc>
              <a:spcBef>
                <a:spcPct val="0"/>
              </a:spcBef>
            </a:pPr>
            <a:r>
              <a:rPr lang="en-US" sz="2686">
                <a:solidFill>
                  <a:srgbClr val="FFFFFF"/>
                </a:solidFill>
                <a:latin typeface="Poppins"/>
                <a:ea typeface="Poppins"/>
                <a:cs typeface="Poppins"/>
                <a:sym typeface="Poppins"/>
              </a:rPr>
              <a:t>JAYADITYAARORA2007@GMAIL.COM</a:t>
            </a:r>
          </a:p>
        </p:txBody>
      </p:sp>
      <p:sp>
        <p:nvSpPr>
          <p:cNvPr name="TextBox 20" id="20"/>
          <p:cNvSpPr txBox="true"/>
          <p:nvPr/>
        </p:nvSpPr>
        <p:spPr>
          <a:xfrm rot="0">
            <a:off x="1927021" y="7213067"/>
            <a:ext cx="7517948" cy="484206"/>
          </a:xfrm>
          <a:prstGeom prst="rect">
            <a:avLst/>
          </a:prstGeom>
        </p:spPr>
        <p:txBody>
          <a:bodyPr anchor="t" rtlCol="false" tIns="0" lIns="0" bIns="0" rIns="0">
            <a:spAutoFit/>
          </a:bodyPr>
          <a:lstStyle/>
          <a:p>
            <a:pPr algn="l" marL="0" indent="0" lvl="0">
              <a:lnSpc>
                <a:spcPts val="3761"/>
              </a:lnSpc>
              <a:spcBef>
                <a:spcPct val="0"/>
              </a:spcBef>
            </a:pPr>
            <a:r>
              <a:rPr lang="en-US" sz="2686">
                <a:solidFill>
                  <a:srgbClr val="FFFFFF"/>
                </a:solidFill>
                <a:latin typeface="Poppins"/>
                <a:ea typeface="Poppins"/>
                <a:cs typeface="Poppins"/>
                <a:sym typeface="Poppins"/>
              </a:rPr>
              <a:t>SVKM’S NMIMS SHIRPUR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sp>
        <p:nvSpPr>
          <p:cNvPr name="TextBox 2" id="2"/>
          <p:cNvSpPr txBox="true"/>
          <p:nvPr/>
        </p:nvSpPr>
        <p:spPr>
          <a:xfrm rot="0">
            <a:off x="3325959" y="3255636"/>
            <a:ext cx="11636082" cy="3575885"/>
          </a:xfrm>
          <a:prstGeom prst="rect">
            <a:avLst/>
          </a:prstGeom>
        </p:spPr>
        <p:txBody>
          <a:bodyPr anchor="t" rtlCol="false" tIns="0" lIns="0" bIns="0" rIns="0">
            <a:spAutoFit/>
          </a:bodyPr>
          <a:lstStyle/>
          <a:p>
            <a:pPr algn="ctr">
              <a:lnSpc>
                <a:spcPts val="26491"/>
              </a:lnSpc>
            </a:pPr>
            <a:r>
              <a:rPr lang="en-US" b="true" sz="28182" spc="-901">
                <a:solidFill>
                  <a:srgbClr val="FFFFFF"/>
                </a:solidFill>
                <a:latin typeface="TT Bluescreens Bold"/>
                <a:ea typeface="TT Bluescreens Bold"/>
                <a:cs typeface="TT Bluescreens Bold"/>
                <a:sym typeface="TT Bluescreens Bold"/>
              </a:rPr>
              <a:t>THANK YOU</a:t>
            </a:r>
          </a:p>
        </p:txBody>
      </p:sp>
      <p:sp>
        <p:nvSpPr>
          <p:cNvPr name="Freeform 3" id="3"/>
          <p:cNvSpPr/>
          <p:nvPr/>
        </p:nvSpPr>
        <p:spPr>
          <a:xfrm flipH="false" flipV="false" rot="0">
            <a:off x="1028700" y="1028700"/>
            <a:ext cx="633460" cy="421675"/>
          </a:xfrm>
          <a:custGeom>
            <a:avLst/>
            <a:gdLst/>
            <a:ahLst/>
            <a:cxnLst/>
            <a:rect r="r" b="b" t="t" l="l"/>
            <a:pathLst>
              <a:path h="421675" w="633460">
                <a:moveTo>
                  <a:pt x="0" y="0"/>
                </a:moveTo>
                <a:lnTo>
                  <a:pt x="633460" y="0"/>
                </a:lnTo>
                <a:lnTo>
                  <a:pt x="633460" y="421675"/>
                </a:lnTo>
                <a:lnTo>
                  <a:pt x="0" y="421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803448" y="-4171603"/>
            <a:ext cx="8343206" cy="834320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1836" t="0" r="-47335" b="-39448"/>
              </a:stretch>
            </a:blipFill>
          </p:spPr>
        </p:sp>
      </p:grpSp>
      <p:grpSp>
        <p:nvGrpSpPr>
          <p:cNvPr name="Group 6" id="6"/>
          <p:cNvGrpSpPr/>
          <p:nvPr/>
        </p:nvGrpSpPr>
        <p:grpSpPr>
          <a:xfrm rot="0">
            <a:off x="-2374224" y="6440679"/>
            <a:ext cx="8343206" cy="834320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81746" t="-66408" r="-67866" b="0"/>
              </a:stretch>
            </a:blipFill>
          </p:spPr>
        </p:sp>
      </p:grpSp>
      <p:sp>
        <p:nvSpPr>
          <p:cNvPr name="Freeform 8" id="8"/>
          <p:cNvSpPr/>
          <p:nvPr/>
        </p:nvSpPr>
        <p:spPr>
          <a:xfrm flipH="false" flipV="false" rot="0">
            <a:off x="3790011" y="1919473"/>
            <a:ext cx="1551395" cy="1930196"/>
          </a:xfrm>
          <a:custGeom>
            <a:avLst/>
            <a:gdLst/>
            <a:ahLst/>
            <a:cxnLst/>
            <a:rect r="r" b="b" t="t" l="l"/>
            <a:pathLst>
              <a:path h="1930196" w="1551395">
                <a:moveTo>
                  <a:pt x="0" y="0"/>
                </a:moveTo>
                <a:lnTo>
                  <a:pt x="1551395" y="0"/>
                </a:lnTo>
                <a:lnTo>
                  <a:pt x="1551395" y="1930195"/>
                </a:lnTo>
                <a:lnTo>
                  <a:pt x="0" y="1930195"/>
                </a:lnTo>
                <a:lnTo>
                  <a:pt x="0" y="0"/>
                </a:lnTo>
                <a:close/>
              </a:path>
            </a:pathLst>
          </a:custGeom>
          <a:blipFill>
            <a:blip r:embed="rId6"/>
            <a:stretch>
              <a:fillRect l="0" t="0" r="0" b="0"/>
            </a:stretch>
          </a:blipFill>
        </p:spPr>
      </p:sp>
      <p:sp>
        <p:nvSpPr>
          <p:cNvPr name="Freeform 9" id="9"/>
          <p:cNvSpPr/>
          <p:nvPr/>
        </p:nvSpPr>
        <p:spPr>
          <a:xfrm flipH="false" flipV="false" rot="0">
            <a:off x="13111622" y="4404743"/>
            <a:ext cx="1850419" cy="2426779"/>
          </a:xfrm>
          <a:custGeom>
            <a:avLst/>
            <a:gdLst/>
            <a:ahLst/>
            <a:cxnLst/>
            <a:rect r="r" b="b" t="t" l="l"/>
            <a:pathLst>
              <a:path h="2426779" w="1850419">
                <a:moveTo>
                  <a:pt x="0" y="0"/>
                </a:moveTo>
                <a:lnTo>
                  <a:pt x="1850419" y="0"/>
                </a:lnTo>
                <a:lnTo>
                  <a:pt x="1850419" y="2426778"/>
                </a:lnTo>
                <a:lnTo>
                  <a:pt x="0" y="2426778"/>
                </a:lnTo>
                <a:lnTo>
                  <a:pt x="0" y="0"/>
                </a:lnTo>
                <a:close/>
              </a:path>
            </a:pathLst>
          </a:custGeom>
          <a:blipFill>
            <a:blip r:embed="rId7"/>
            <a:stretch>
              <a:fillRect l="0" t="0" r="0" b="0"/>
            </a:stretch>
          </a:blipFill>
        </p:spPr>
      </p:sp>
      <p:sp>
        <p:nvSpPr>
          <p:cNvPr name="TextBox 10" id="10"/>
          <p:cNvSpPr txBox="true"/>
          <p:nvPr/>
        </p:nvSpPr>
        <p:spPr>
          <a:xfrm rot="0">
            <a:off x="1797379" y="1205618"/>
            <a:ext cx="1992632" cy="172615"/>
          </a:xfrm>
          <a:prstGeom prst="rect">
            <a:avLst/>
          </a:prstGeom>
        </p:spPr>
        <p:txBody>
          <a:bodyPr anchor="t" rtlCol="false" tIns="0" lIns="0" bIns="0" rIns="0">
            <a:spAutoFit/>
          </a:bodyPr>
          <a:lstStyle/>
          <a:p>
            <a:pPr algn="l">
              <a:lnSpc>
                <a:spcPts val="917"/>
              </a:lnSpc>
            </a:pPr>
            <a:r>
              <a:rPr lang="en-US" sz="1834" b="true">
                <a:solidFill>
                  <a:srgbClr val="FFFFFF"/>
                </a:solidFill>
                <a:latin typeface="Poppins Bold"/>
                <a:ea typeface="Poppins Bold"/>
                <a:cs typeface="Poppins Bold"/>
                <a:sym typeface="Poppins Bold"/>
              </a:rPr>
              <a:t>SALFORD &amp; CO.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DAGgiapLig8</dc:identifier>
  <dcterms:modified xsi:type="dcterms:W3CDTF">2011-08-01T06:04:30Z</dcterms:modified>
  <cp:revision>1</cp:revision>
  <dc:title>Green and White Modern Farming Presentation</dc:title>
</cp:coreProperties>
</file>